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51206400" cy="36009263"/>
  <p:notesSz cx="6858000" cy="9144000"/>
  <p:defaultTextStyle>
    <a:defPPr>
      <a:defRPr lang="en-US"/>
    </a:defPPr>
    <a:lvl1pPr marL="0" algn="l" defTabSz="2491831" rtl="0" eaLnBrk="1" latinLnBrk="0" hangingPunct="1">
      <a:defRPr sz="9800" kern="1200">
        <a:solidFill>
          <a:schemeClr val="tx1"/>
        </a:solidFill>
        <a:latin typeface="+mn-lt"/>
        <a:ea typeface="+mn-ea"/>
        <a:cs typeface="+mn-cs"/>
      </a:defRPr>
    </a:lvl1pPr>
    <a:lvl2pPr marL="2491831" algn="l" defTabSz="2491831" rtl="0" eaLnBrk="1" latinLnBrk="0" hangingPunct="1">
      <a:defRPr sz="9800" kern="1200">
        <a:solidFill>
          <a:schemeClr val="tx1"/>
        </a:solidFill>
        <a:latin typeface="+mn-lt"/>
        <a:ea typeface="+mn-ea"/>
        <a:cs typeface="+mn-cs"/>
      </a:defRPr>
    </a:lvl2pPr>
    <a:lvl3pPr marL="4983663" algn="l" defTabSz="2491831" rtl="0" eaLnBrk="1" latinLnBrk="0" hangingPunct="1">
      <a:defRPr sz="9800" kern="1200">
        <a:solidFill>
          <a:schemeClr val="tx1"/>
        </a:solidFill>
        <a:latin typeface="+mn-lt"/>
        <a:ea typeface="+mn-ea"/>
        <a:cs typeface="+mn-cs"/>
      </a:defRPr>
    </a:lvl3pPr>
    <a:lvl4pPr marL="7475494" algn="l" defTabSz="2491831" rtl="0" eaLnBrk="1" latinLnBrk="0" hangingPunct="1">
      <a:defRPr sz="9800" kern="1200">
        <a:solidFill>
          <a:schemeClr val="tx1"/>
        </a:solidFill>
        <a:latin typeface="+mn-lt"/>
        <a:ea typeface="+mn-ea"/>
        <a:cs typeface="+mn-cs"/>
      </a:defRPr>
    </a:lvl4pPr>
    <a:lvl5pPr marL="9967326" algn="l" defTabSz="2491831" rtl="0" eaLnBrk="1" latinLnBrk="0" hangingPunct="1">
      <a:defRPr sz="9800" kern="1200">
        <a:solidFill>
          <a:schemeClr val="tx1"/>
        </a:solidFill>
        <a:latin typeface="+mn-lt"/>
        <a:ea typeface="+mn-ea"/>
        <a:cs typeface="+mn-cs"/>
      </a:defRPr>
    </a:lvl5pPr>
    <a:lvl6pPr marL="12459157" algn="l" defTabSz="2491831" rtl="0" eaLnBrk="1" latinLnBrk="0" hangingPunct="1">
      <a:defRPr sz="9800" kern="1200">
        <a:solidFill>
          <a:schemeClr val="tx1"/>
        </a:solidFill>
        <a:latin typeface="+mn-lt"/>
        <a:ea typeface="+mn-ea"/>
        <a:cs typeface="+mn-cs"/>
      </a:defRPr>
    </a:lvl6pPr>
    <a:lvl7pPr marL="14950989" algn="l" defTabSz="2491831" rtl="0" eaLnBrk="1" latinLnBrk="0" hangingPunct="1">
      <a:defRPr sz="9800" kern="1200">
        <a:solidFill>
          <a:schemeClr val="tx1"/>
        </a:solidFill>
        <a:latin typeface="+mn-lt"/>
        <a:ea typeface="+mn-ea"/>
        <a:cs typeface="+mn-cs"/>
      </a:defRPr>
    </a:lvl7pPr>
    <a:lvl8pPr marL="17442820" algn="l" defTabSz="2491831" rtl="0" eaLnBrk="1" latinLnBrk="0" hangingPunct="1">
      <a:defRPr sz="9800" kern="1200">
        <a:solidFill>
          <a:schemeClr val="tx1"/>
        </a:solidFill>
        <a:latin typeface="+mn-lt"/>
        <a:ea typeface="+mn-ea"/>
        <a:cs typeface="+mn-cs"/>
      </a:defRPr>
    </a:lvl8pPr>
    <a:lvl9pPr marL="19934652" algn="l" defTabSz="2491831" rtl="0" eaLnBrk="1" latinLnBrk="0" hangingPunct="1">
      <a:defRPr sz="9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el Taweel" initials="AT" lastIdx="7" clrIdx="0"/>
  <p:cmAuthor id="1" name="Brendan Delaney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Objects="1">
      <p:cViewPr>
        <p:scale>
          <a:sx n="54" d="100"/>
          <a:sy n="54" d="100"/>
        </p:scale>
        <p:origin x="4472" y="2800"/>
      </p:cViewPr>
      <p:guideLst>
        <p:guide orient="horz" pos="6533"/>
        <p:guide pos="316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16308F-0C7C-0944-90DF-370418AC1BF6}" type="doc">
      <dgm:prSet loTypeId="urn:microsoft.com/office/officeart/2005/8/layout/l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6B0CB3-2B1D-0542-B048-51ED89E8DCAA}">
      <dgm:prSet phldrT="[Text]"/>
      <dgm:spPr/>
      <dgm:t>
        <a:bodyPr/>
        <a:lstStyle/>
        <a:p>
          <a:r>
            <a:rPr lang="en-US" dirty="0" smtClean="0"/>
            <a:t>Supporting Clinical Research</a:t>
          </a:r>
          <a:endParaRPr lang="en-US" dirty="0"/>
        </a:p>
      </dgm:t>
    </dgm:pt>
    <dgm:pt modelId="{B5E8C2A6-D1F1-1745-9553-041B14D4E2A7}" type="parTrans" cxnId="{6345BDF8-FE19-3C4D-9DE1-92E2A1A2016E}">
      <dgm:prSet/>
      <dgm:spPr/>
      <dgm:t>
        <a:bodyPr/>
        <a:lstStyle/>
        <a:p>
          <a:endParaRPr lang="en-US"/>
        </a:p>
      </dgm:t>
    </dgm:pt>
    <dgm:pt modelId="{976FF9F2-354B-6A41-B5EA-9158BC9F4AB4}" type="sibTrans" cxnId="{6345BDF8-FE19-3C4D-9DE1-92E2A1A2016E}">
      <dgm:prSet/>
      <dgm:spPr/>
      <dgm:t>
        <a:bodyPr/>
        <a:lstStyle/>
        <a:p>
          <a:endParaRPr lang="en-US"/>
        </a:p>
      </dgm:t>
    </dgm:pt>
    <dgm:pt modelId="{28763EFE-6465-D145-9C0F-C7A3B335853F}">
      <dgm:prSet phldrT="[Text]"/>
      <dgm:spPr/>
      <dgm:t>
        <a:bodyPr/>
        <a:lstStyle/>
        <a:p>
          <a:r>
            <a:rPr lang="en-US" dirty="0" smtClean="0"/>
            <a:t>Semantic interoperability – shared detailed clinical concepts – linking ISO 13606 to a meta-data registry (ISO 11179)</a:t>
          </a:r>
          <a:endParaRPr lang="en-US" dirty="0"/>
        </a:p>
      </dgm:t>
    </dgm:pt>
    <dgm:pt modelId="{2E716E3D-28EE-8642-970D-31CA51EF9D8A}" type="parTrans" cxnId="{70023D7E-A4E8-574D-99CB-54A01FF53218}">
      <dgm:prSet/>
      <dgm:spPr/>
      <dgm:t>
        <a:bodyPr/>
        <a:lstStyle/>
        <a:p>
          <a:endParaRPr lang="en-US"/>
        </a:p>
      </dgm:t>
    </dgm:pt>
    <dgm:pt modelId="{1BA7A5FB-2760-E648-8FE0-F0AD423D4B1C}" type="sibTrans" cxnId="{70023D7E-A4E8-574D-99CB-54A01FF53218}">
      <dgm:prSet/>
      <dgm:spPr/>
      <dgm:t>
        <a:bodyPr/>
        <a:lstStyle/>
        <a:p>
          <a:endParaRPr lang="en-US"/>
        </a:p>
      </dgm:t>
    </dgm:pt>
    <dgm:pt modelId="{1028F4B7-F993-3C41-BA88-35D1AE14F8E1}">
      <dgm:prSet phldrT="[Text]"/>
      <dgm:spPr/>
      <dgm:t>
        <a:bodyPr/>
        <a:lstStyle/>
        <a:p>
          <a:r>
            <a:rPr lang="en-US" dirty="0" smtClean="0"/>
            <a:t>Shared processes – Middleware modules support business processes and integration of systems</a:t>
          </a:r>
          <a:endParaRPr lang="en-US" dirty="0"/>
        </a:p>
      </dgm:t>
    </dgm:pt>
    <dgm:pt modelId="{E3F96FEF-07C4-8C49-AB67-B953B1FA719F}" type="parTrans" cxnId="{6FACB7C9-FB95-334D-941F-D6B70D65B75B}">
      <dgm:prSet/>
      <dgm:spPr/>
      <dgm:t>
        <a:bodyPr/>
        <a:lstStyle/>
        <a:p>
          <a:endParaRPr lang="en-US"/>
        </a:p>
      </dgm:t>
    </dgm:pt>
    <dgm:pt modelId="{D9F07E32-7F2E-094F-B74F-64F17302ACBA}" type="sibTrans" cxnId="{6FACB7C9-FB95-334D-941F-D6B70D65B75B}">
      <dgm:prSet/>
      <dgm:spPr/>
      <dgm:t>
        <a:bodyPr/>
        <a:lstStyle/>
        <a:p>
          <a:endParaRPr lang="en-US"/>
        </a:p>
      </dgm:t>
    </dgm:pt>
    <dgm:pt modelId="{81E7F9CC-F72B-7746-A6BF-9A2ADA04A296}">
      <dgm:prSet phldrT="[Text]"/>
      <dgm:spPr/>
      <dgm:t>
        <a:bodyPr/>
        <a:lstStyle/>
        <a:p>
          <a:r>
            <a:rPr lang="en-US" dirty="0" smtClean="0"/>
            <a:t>Supporting Clinical practice</a:t>
          </a:r>
          <a:endParaRPr lang="en-US" dirty="0"/>
        </a:p>
      </dgm:t>
    </dgm:pt>
    <dgm:pt modelId="{C9B37DFE-0119-7540-B64D-E7BFC7D20D92}" type="parTrans" cxnId="{DD260340-74F3-A04A-8DC4-87B671115EDF}">
      <dgm:prSet/>
      <dgm:spPr/>
      <dgm:t>
        <a:bodyPr/>
        <a:lstStyle/>
        <a:p>
          <a:endParaRPr lang="en-US"/>
        </a:p>
      </dgm:t>
    </dgm:pt>
    <dgm:pt modelId="{C9444BA1-7916-E846-A226-3EB0ACBC0447}" type="sibTrans" cxnId="{DD260340-74F3-A04A-8DC4-87B671115EDF}">
      <dgm:prSet/>
      <dgm:spPr/>
      <dgm:t>
        <a:bodyPr/>
        <a:lstStyle/>
        <a:p>
          <a:endParaRPr lang="en-US"/>
        </a:p>
      </dgm:t>
    </dgm:pt>
    <dgm:pt modelId="{9F4C8A67-AB44-614F-87F3-9EE5FB3DEE8D}">
      <dgm:prSet phldrT="[Text]"/>
      <dgm:spPr/>
      <dgm:t>
        <a:bodyPr/>
        <a:lstStyle/>
        <a:p>
          <a:r>
            <a:rPr lang="en-US" dirty="0" smtClean="0"/>
            <a:t>User interface – APIs, open-source, object oriented ‘widgets’ support capture of detailed clinical concepts (Archetypes) AND support both decision support and research support</a:t>
          </a:r>
          <a:endParaRPr lang="en-US" dirty="0"/>
        </a:p>
      </dgm:t>
    </dgm:pt>
    <dgm:pt modelId="{FF33FB74-0F55-FF48-827A-9E53B4C516D3}" type="parTrans" cxnId="{C929F1CE-1342-5D49-A569-90A7537C022B}">
      <dgm:prSet/>
      <dgm:spPr/>
      <dgm:t>
        <a:bodyPr/>
        <a:lstStyle/>
        <a:p>
          <a:endParaRPr lang="en-US"/>
        </a:p>
      </dgm:t>
    </dgm:pt>
    <dgm:pt modelId="{D9EA97B9-8A02-234A-BB18-3AB047B2F4A3}" type="sibTrans" cxnId="{C929F1CE-1342-5D49-A569-90A7537C022B}">
      <dgm:prSet/>
      <dgm:spPr/>
      <dgm:t>
        <a:bodyPr/>
        <a:lstStyle/>
        <a:p>
          <a:endParaRPr lang="en-US"/>
        </a:p>
      </dgm:t>
    </dgm:pt>
    <dgm:pt modelId="{6C8EBE8E-72FF-3E4A-9F25-AFEA9DCD570A}">
      <dgm:prSet phldrT="[Text]"/>
      <dgm:spPr/>
      <dgm:t>
        <a:bodyPr/>
        <a:lstStyle/>
        <a:p>
          <a:r>
            <a:rPr lang="en-US" dirty="0" smtClean="0"/>
            <a:t>Knowledge layer – web-services deliver evidence and business process rules to the </a:t>
          </a:r>
          <a:r>
            <a:rPr lang="en-US" dirty="0" err="1" smtClean="0"/>
            <a:t>eHR</a:t>
          </a:r>
          <a:r>
            <a:rPr lang="en-US" dirty="0" smtClean="0"/>
            <a:t> interface</a:t>
          </a:r>
          <a:endParaRPr lang="en-US" dirty="0"/>
        </a:p>
      </dgm:t>
    </dgm:pt>
    <dgm:pt modelId="{950A88DB-AAA2-B04A-BD76-CA0E820D7E34}" type="parTrans" cxnId="{CB81EA21-2991-F64A-90AD-29DDB2DD443C}">
      <dgm:prSet/>
      <dgm:spPr/>
      <dgm:t>
        <a:bodyPr/>
        <a:lstStyle/>
        <a:p>
          <a:endParaRPr lang="en-US"/>
        </a:p>
      </dgm:t>
    </dgm:pt>
    <dgm:pt modelId="{EEADF150-4BA4-C046-ADE6-EE380F7FED02}" type="sibTrans" cxnId="{CB81EA21-2991-F64A-90AD-29DDB2DD443C}">
      <dgm:prSet/>
      <dgm:spPr/>
      <dgm:t>
        <a:bodyPr/>
        <a:lstStyle/>
        <a:p>
          <a:endParaRPr lang="en-US"/>
        </a:p>
      </dgm:t>
    </dgm:pt>
    <dgm:pt modelId="{8E4F2A64-6EB0-8A4A-A5CA-7800DA5BAB93}">
      <dgm:prSet phldrT="[Text]"/>
      <dgm:spPr/>
      <dgm:t>
        <a:bodyPr/>
        <a:lstStyle/>
        <a:p>
          <a:r>
            <a:rPr lang="en-US" dirty="0" smtClean="0"/>
            <a:t>Clinical evidence – Clinical prediction rules and diagnostic evidence maintained via a diagnostic ontology</a:t>
          </a:r>
          <a:endParaRPr lang="en-US" dirty="0"/>
        </a:p>
      </dgm:t>
    </dgm:pt>
    <dgm:pt modelId="{16EC4178-568D-5A43-A381-EBFF919FDC9A}" type="parTrans" cxnId="{13CC1EB6-4B11-7F47-8C60-0DBF6CA0605C}">
      <dgm:prSet/>
      <dgm:spPr/>
      <dgm:t>
        <a:bodyPr/>
        <a:lstStyle/>
        <a:p>
          <a:endParaRPr lang="en-US"/>
        </a:p>
      </dgm:t>
    </dgm:pt>
    <dgm:pt modelId="{647B8727-32F1-9C44-9654-3A4EA45B9FD8}" type="sibTrans" cxnId="{13CC1EB6-4B11-7F47-8C60-0DBF6CA0605C}">
      <dgm:prSet/>
      <dgm:spPr/>
      <dgm:t>
        <a:bodyPr/>
        <a:lstStyle/>
        <a:p>
          <a:endParaRPr lang="en-US"/>
        </a:p>
      </dgm:t>
    </dgm:pt>
    <dgm:pt modelId="{44E87179-C2CC-2445-AAF5-10BE510D30D5}">
      <dgm:prSet phldrT="[Text]"/>
      <dgm:spPr/>
      <dgm:t>
        <a:bodyPr/>
        <a:lstStyle/>
        <a:p>
          <a:r>
            <a:rPr lang="en-US" dirty="0" smtClean="0"/>
            <a:t>Standards-based representation of protocols – PCROM integrated with HL7 RIM via BRIDG</a:t>
          </a:r>
          <a:endParaRPr lang="en-US" dirty="0"/>
        </a:p>
      </dgm:t>
    </dgm:pt>
    <dgm:pt modelId="{31A77876-0FBE-4D43-9444-F44D263F79A6}" type="parTrans" cxnId="{6F6A6B07-03D2-0048-B728-FE8DE0D6D7D9}">
      <dgm:prSet/>
      <dgm:spPr/>
      <dgm:t>
        <a:bodyPr/>
        <a:lstStyle/>
        <a:p>
          <a:endParaRPr lang="en-US"/>
        </a:p>
      </dgm:t>
    </dgm:pt>
    <dgm:pt modelId="{FAF3ACFE-4627-344E-BCAC-B50A7A2041E6}" type="sibTrans" cxnId="{6F6A6B07-03D2-0048-B728-FE8DE0D6D7D9}">
      <dgm:prSet/>
      <dgm:spPr/>
      <dgm:t>
        <a:bodyPr/>
        <a:lstStyle/>
        <a:p>
          <a:endParaRPr lang="en-US"/>
        </a:p>
      </dgm:t>
    </dgm:pt>
    <dgm:pt modelId="{DBA73B9E-F77A-E94F-8EE7-11A2D45535DA}" type="pres">
      <dgm:prSet presAssocID="{1216308F-0C7C-0944-90DF-370418AC1BF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5FF7FA-6923-784E-ADCF-12A6ACCB8953}" type="pres">
      <dgm:prSet presAssocID="{AC6B0CB3-2B1D-0542-B048-51ED89E8DCAA}" presName="compNode" presStyleCnt="0"/>
      <dgm:spPr/>
    </dgm:pt>
    <dgm:pt modelId="{B1424AE7-C523-C94A-AC4F-E5F48BB0D2FB}" type="pres">
      <dgm:prSet presAssocID="{AC6B0CB3-2B1D-0542-B048-51ED89E8DCAA}" presName="aNode" presStyleLbl="bgShp" presStyleIdx="0" presStyleCnt="2"/>
      <dgm:spPr/>
      <dgm:t>
        <a:bodyPr/>
        <a:lstStyle/>
        <a:p>
          <a:endParaRPr lang="en-US"/>
        </a:p>
      </dgm:t>
    </dgm:pt>
    <dgm:pt modelId="{ECC7ABAC-86B0-5142-BE87-CF35522792DD}" type="pres">
      <dgm:prSet presAssocID="{AC6B0CB3-2B1D-0542-B048-51ED89E8DCAA}" presName="textNode" presStyleLbl="bgShp" presStyleIdx="0" presStyleCnt="2"/>
      <dgm:spPr/>
      <dgm:t>
        <a:bodyPr/>
        <a:lstStyle/>
        <a:p>
          <a:endParaRPr lang="en-US"/>
        </a:p>
      </dgm:t>
    </dgm:pt>
    <dgm:pt modelId="{ED2344E7-266E-534F-8E65-10C3326E2C2B}" type="pres">
      <dgm:prSet presAssocID="{AC6B0CB3-2B1D-0542-B048-51ED89E8DCAA}" presName="compChildNode" presStyleCnt="0"/>
      <dgm:spPr/>
    </dgm:pt>
    <dgm:pt modelId="{5CA61537-2C4B-074B-B2B3-7842C5E9CA48}" type="pres">
      <dgm:prSet presAssocID="{AC6B0CB3-2B1D-0542-B048-51ED89E8DCAA}" presName="theInnerList" presStyleCnt="0"/>
      <dgm:spPr/>
    </dgm:pt>
    <dgm:pt modelId="{4BEE3AC4-EF49-B046-ADDA-68C5B859E22B}" type="pres">
      <dgm:prSet presAssocID="{28763EFE-6465-D145-9C0F-C7A3B335853F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4D913D-FF52-8C48-9430-1F477C5C4C67}" type="pres">
      <dgm:prSet presAssocID="{28763EFE-6465-D145-9C0F-C7A3B335853F}" presName="aSpace2" presStyleCnt="0"/>
      <dgm:spPr/>
    </dgm:pt>
    <dgm:pt modelId="{1A2CE98D-0CAF-004F-B7C9-D768263341EA}" type="pres">
      <dgm:prSet presAssocID="{1028F4B7-F993-3C41-BA88-35D1AE14F8E1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2B4A9-2AAB-1849-BF86-4B305094A26A}" type="pres">
      <dgm:prSet presAssocID="{1028F4B7-F993-3C41-BA88-35D1AE14F8E1}" presName="aSpace2" presStyleCnt="0"/>
      <dgm:spPr/>
    </dgm:pt>
    <dgm:pt modelId="{E22E553A-D932-C446-84C0-3C0578BD336C}" type="pres">
      <dgm:prSet presAssocID="{44E87179-C2CC-2445-AAF5-10BE510D30D5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28B813-089B-234F-BB2E-9797CE9F31F4}" type="pres">
      <dgm:prSet presAssocID="{AC6B0CB3-2B1D-0542-B048-51ED89E8DCAA}" presName="aSpace" presStyleCnt="0"/>
      <dgm:spPr/>
    </dgm:pt>
    <dgm:pt modelId="{853A9868-358D-3A4F-8CF3-65D176B098F5}" type="pres">
      <dgm:prSet presAssocID="{81E7F9CC-F72B-7746-A6BF-9A2ADA04A296}" presName="compNode" presStyleCnt="0"/>
      <dgm:spPr/>
    </dgm:pt>
    <dgm:pt modelId="{D6534D08-D0C8-4D4F-98AA-BE947841D19B}" type="pres">
      <dgm:prSet presAssocID="{81E7F9CC-F72B-7746-A6BF-9A2ADA04A296}" presName="aNode" presStyleLbl="bgShp" presStyleIdx="1" presStyleCnt="2"/>
      <dgm:spPr/>
      <dgm:t>
        <a:bodyPr/>
        <a:lstStyle/>
        <a:p>
          <a:endParaRPr lang="en-US"/>
        </a:p>
      </dgm:t>
    </dgm:pt>
    <dgm:pt modelId="{C7263909-0BB6-2646-8464-1BB688567F30}" type="pres">
      <dgm:prSet presAssocID="{81E7F9CC-F72B-7746-A6BF-9A2ADA04A296}" presName="textNode" presStyleLbl="bgShp" presStyleIdx="1" presStyleCnt="2"/>
      <dgm:spPr/>
      <dgm:t>
        <a:bodyPr/>
        <a:lstStyle/>
        <a:p>
          <a:endParaRPr lang="en-US"/>
        </a:p>
      </dgm:t>
    </dgm:pt>
    <dgm:pt modelId="{B5AAB050-A91B-2642-B472-A419AE4D6818}" type="pres">
      <dgm:prSet presAssocID="{81E7F9CC-F72B-7746-A6BF-9A2ADA04A296}" presName="compChildNode" presStyleCnt="0"/>
      <dgm:spPr/>
    </dgm:pt>
    <dgm:pt modelId="{AE668912-1317-A84C-AC29-944CD4FFA163}" type="pres">
      <dgm:prSet presAssocID="{81E7F9CC-F72B-7746-A6BF-9A2ADA04A296}" presName="theInnerList" presStyleCnt="0"/>
      <dgm:spPr/>
    </dgm:pt>
    <dgm:pt modelId="{24D8E3CA-2AD7-2F4C-89BB-59E58797DD45}" type="pres">
      <dgm:prSet presAssocID="{9F4C8A67-AB44-614F-87F3-9EE5FB3DEE8D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15B7D7-2783-7B42-8CEB-B4D3A5D76908}" type="pres">
      <dgm:prSet presAssocID="{9F4C8A67-AB44-614F-87F3-9EE5FB3DEE8D}" presName="aSpace2" presStyleCnt="0"/>
      <dgm:spPr/>
    </dgm:pt>
    <dgm:pt modelId="{2E96FFBF-DD3C-CE41-A71B-B69B87B6D075}" type="pres">
      <dgm:prSet presAssocID="{6C8EBE8E-72FF-3E4A-9F25-AFEA9DCD570A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28A630-6B1E-1C4E-9F42-AD510ED4DD8B}" type="pres">
      <dgm:prSet presAssocID="{6C8EBE8E-72FF-3E4A-9F25-AFEA9DCD570A}" presName="aSpace2" presStyleCnt="0"/>
      <dgm:spPr/>
    </dgm:pt>
    <dgm:pt modelId="{1FA147E8-E98F-1B4F-864E-8BA8E608330D}" type="pres">
      <dgm:prSet presAssocID="{8E4F2A64-6EB0-8A4A-A5CA-7800DA5BAB93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29F1CE-1342-5D49-A569-90A7537C022B}" srcId="{81E7F9CC-F72B-7746-A6BF-9A2ADA04A296}" destId="{9F4C8A67-AB44-614F-87F3-9EE5FB3DEE8D}" srcOrd="0" destOrd="0" parTransId="{FF33FB74-0F55-FF48-827A-9E53B4C516D3}" sibTransId="{D9EA97B9-8A02-234A-BB18-3AB047B2F4A3}"/>
    <dgm:cxn modelId="{CB81EA21-2991-F64A-90AD-29DDB2DD443C}" srcId="{81E7F9CC-F72B-7746-A6BF-9A2ADA04A296}" destId="{6C8EBE8E-72FF-3E4A-9F25-AFEA9DCD570A}" srcOrd="1" destOrd="0" parTransId="{950A88DB-AAA2-B04A-BD76-CA0E820D7E34}" sibTransId="{EEADF150-4BA4-C046-ADE6-EE380F7FED02}"/>
    <dgm:cxn modelId="{C38C6A0F-CAD8-F24A-882A-688B08649539}" type="presOf" srcId="{28763EFE-6465-D145-9C0F-C7A3B335853F}" destId="{4BEE3AC4-EF49-B046-ADDA-68C5B859E22B}" srcOrd="0" destOrd="0" presId="urn:microsoft.com/office/officeart/2005/8/layout/lProcess2"/>
    <dgm:cxn modelId="{230A70D6-F000-3648-A0AB-CA0726A16EC8}" type="presOf" srcId="{1216308F-0C7C-0944-90DF-370418AC1BF6}" destId="{DBA73B9E-F77A-E94F-8EE7-11A2D45535DA}" srcOrd="0" destOrd="0" presId="urn:microsoft.com/office/officeart/2005/8/layout/lProcess2"/>
    <dgm:cxn modelId="{13CC1EB6-4B11-7F47-8C60-0DBF6CA0605C}" srcId="{81E7F9CC-F72B-7746-A6BF-9A2ADA04A296}" destId="{8E4F2A64-6EB0-8A4A-A5CA-7800DA5BAB93}" srcOrd="2" destOrd="0" parTransId="{16EC4178-568D-5A43-A381-EBFF919FDC9A}" sibTransId="{647B8727-32F1-9C44-9654-3A4EA45B9FD8}"/>
    <dgm:cxn modelId="{76C137D2-D5C6-4E45-B9C9-F9F94E5074B1}" type="presOf" srcId="{81E7F9CC-F72B-7746-A6BF-9A2ADA04A296}" destId="{D6534D08-D0C8-4D4F-98AA-BE947841D19B}" srcOrd="0" destOrd="0" presId="urn:microsoft.com/office/officeart/2005/8/layout/lProcess2"/>
    <dgm:cxn modelId="{F82C948C-A8EC-424E-96E7-49E7B0423793}" type="presOf" srcId="{6C8EBE8E-72FF-3E4A-9F25-AFEA9DCD570A}" destId="{2E96FFBF-DD3C-CE41-A71B-B69B87B6D075}" srcOrd="0" destOrd="0" presId="urn:microsoft.com/office/officeart/2005/8/layout/lProcess2"/>
    <dgm:cxn modelId="{6D0ACE62-E725-0F47-B2B3-FA3F5045B287}" type="presOf" srcId="{8E4F2A64-6EB0-8A4A-A5CA-7800DA5BAB93}" destId="{1FA147E8-E98F-1B4F-864E-8BA8E608330D}" srcOrd="0" destOrd="0" presId="urn:microsoft.com/office/officeart/2005/8/layout/lProcess2"/>
    <dgm:cxn modelId="{6F6A6B07-03D2-0048-B728-FE8DE0D6D7D9}" srcId="{AC6B0CB3-2B1D-0542-B048-51ED89E8DCAA}" destId="{44E87179-C2CC-2445-AAF5-10BE510D30D5}" srcOrd="2" destOrd="0" parTransId="{31A77876-0FBE-4D43-9444-F44D263F79A6}" sibTransId="{FAF3ACFE-4627-344E-BCAC-B50A7A2041E6}"/>
    <dgm:cxn modelId="{2A46C378-1540-2C43-84AC-BA5CBB5F0366}" type="presOf" srcId="{9F4C8A67-AB44-614F-87F3-9EE5FB3DEE8D}" destId="{24D8E3CA-2AD7-2F4C-89BB-59E58797DD45}" srcOrd="0" destOrd="0" presId="urn:microsoft.com/office/officeart/2005/8/layout/lProcess2"/>
    <dgm:cxn modelId="{70023D7E-A4E8-574D-99CB-54A01FF53218}" srcId="{AC6B0CB3-2B1D-0542-B048-51ED89E8DCAA}" destId="{28763EFE-6465-D145-9C0F-C7A3B335853F}" srcOrd="0" destOrd="0" parTransId="{2E716E3D-28EE-8642-970D-31CA51EF9D8A}" sibTransId="{1BA7A5FB-2760-E648-8FE0-F0AD423D4B1C}"/>
    <dgm:cxn modelId="{F912AE8B-2BD7-404A-BB91-331A14C5FDCD}" type="presOf" srcId="{81E7F9CC-F72B-7746-A6BF-9A2ADA04A296}" destId="{C7263909-0BB6-2646-8464-1BB688567F30}" srcOrd="1" destOrd="0" presId="urn:microsoft.com/office/officeart/2005/8/layout/lProcess2"/>
    <dgm:cxn modelId="{6FACB7C9-FB95-334D-941F-D6B70D65B75B}" srcId="{AC6B0CB3-2B1D-0542-B048-51ED89E8DCAA}" destId="{1028F4B7-F993-3C41-BA88-35D1AE14F8E1}" srcOrd="1" destOrd="0" parTransId="{E3F96FEF-07C4-8C49-AB67-B953B1FA719F}" sibTransId="{D9F07E32-7F2E-094F-B74F-64F17302ACBA}"/>
    <dgm:cxn modelId="{2F60E5AD-3F61-5E42-BE78-98A762D73D00}" type="presOf" srcId="{44E87179-C2CC-2445-AAF5-10BE510D30D5}" destId="{E22E553A-D932-C446-84C0-3C0578BD336C}" srcOrd="0" destOrd="0" presId="urn:microsoft.com/office/officeart/2005/8/layout/lProcess2"/>
    <dgm:cxn modelId="{BF0BCD4B-6549-6D4E-91C1-81E454991E42}" type="presOf" srcId="{1028F4B7-F993-3C41-BA88-35D1AE14F8E1}" destId="{1A2CE98D-0CAF-004F-B7C9-D768263341EA}" srcOrd="0" destOrd="0" presId="urn:microsoft.com/office/officeart/2005/8/layout/lProcess2"/>
    <dgm:cxn modelId="{5A652A02-9754-E745-88DC-C78998F54B02}" type="presOf" srcId="{AC6B0CB3-2B1D-0542-B048-51ED89E8DCAA}" destId="{B1424AE7-C523-C94A-AC4F-E5F48BB0D2FB}" srcOrd="0" destOrd="0" presId="urn:microsoft.com/office/officeart/2005/8/layout/lProcess2"/>
    <dgm:cxn modelId="{DD260340-74F3-A04A-8DC4-87B671115EDF}" srcId="{1216308F-0C7C-0944-90DF-370418AC1BF6}" destId="{81E7F9CC-F72B-7746-A6BF-9A2ADA04A296}" srcOrd="1" destOrd="0" parTransId="{C9B37DFE-0119-7540-B64D-E7BFC7D20D92}" sibTransId="{C9444BA1-7916-E846-A226-3EB0ACBC0447}"/>
    <dgm:cxn modelId="{9277DDDF-202B-924E-9180-F9DA6499672F}" type="presOf" srcId="{AC6B0CB3-2B1D-0542-B048-51ED89E8DCAA}" destId="{ECC7ABAC-86B0-5142-BE87-CF35522792DD}" srcOrd="1" destOrd="0" presId="urn:microsoft.com/office/officeart/2005/8/layout/lProcess2"/>
    <dgm:cxn modelId="{6345BDF8-FE19-3C4D-9DE1-92E2A1A2016E}" srcId="{1216308F-0C7C-0944-90DF-370418AC1BF6}" destId="{AC6B0CB3-2B1D-0542-B048-51ED89E8DCAA}" srcOrd="0" destOrd="0" parTransId="{B5E8C2A6-D1F1-1745-9553-041B14D4E2A7}" sibTransId="{976FF9F2-354B-6A41-B5EA-9158BC9F4AB4}"/>
    <dgm:cxn modelId="{4B1E5BC1-D035-2A40-B9B4-3550DDDE53A3}" type="presParOf" srcId="{DBA73B9E-F77A-E94F-8EE7-11A2D45535DA}" destId="{F35FF7FA-6923-784E-ADCF-12A6ACCB8953}" srcOrd="0" destOrd="0" presId="urn:microsoft.com/office/officeart/2005/8/layout/lProcess2"/>
    <dgm:cxn modelId="{70A7896B-8A07-254E-B227-BD5875D4B4DF}" type="presParOf" srcId="{F35FF7FA-6923-784E-ADCF-12A6ACCB8953}" destId="{B1424AE7-C523-C94A-AC4F-E5F48BB0D2FB}" srcOrd="0" destOrd="0" presId="urn:microsoft.com/office/officeart/2005/8/layout/lProcess2"/>
    <dgm:cxn modelId="{E7A02BBC-7F57-C549-B886-8AFA2D9519AA}" type="presParOf" srcId="{F35FF7FA-6923-784E-ADCF-12A6ACCB8953}" destId="{ECC7ABAC-86B0-5142-BE87-CF35522792DD}" srcOrd="1" destOrd="0" presId="urn:microsoft.com/office/officeart/2005/8/layout/lProcess2"/>
    <dgm:cxn modelId="{E6B9546D-E7C7-6548-9821-23516A6BBF46}" type="presParOf" srcId="{F35FF7FA-6923-784E-ADCF-12A6ACCB8953}" destId="{ED2344E7-266E-534F-8E65-10C3326E2C2B}" srcOrd="2" destOrd="0" presId="urn:microsoft.com/office/officeart/2005/8/layout/lProcess2"/>
    <dgm:cxn modelId="{4048AB2A-3B35-2A4F-93A3-7E6713FCA104}" type="presParOf" srcId="{ED2344E7-266E-534F-8E65-10C3326E2C2B}" destId="{5CA61537-2C4B-074B-B2B3-7842C5E9CA48}" srcOrd="0" destOrd="0" presId="urn:microsoft.com/office/officeart/2005/8/layout/lProcess2"/>
    <dgm:cxn modelId="{A64C9A6B-750B-2344-A845-EEC3CB525DF0}" type="presParOf" srcId="{5CA61537-2C4B-074B-B2B3-7842C5E9CA48}" destId="{4BEE3AC4-EF49-B046-ADDA-68C5B859E22B}" srcOrd="0" destOrd="0" presId="urn:microsoft.com/office/officeart/2005/8/layout/lProcess2"/>
    <dgm:cxn modelId="{8E379452-C66A-5A4C-8C16-0251981E5B3D}" type="presParOf" srcId="{5CA61537-2C4B-074B-B2B3-7842C5E9CA48}" destId="{214D913D-FF52-8C48-9430-1F477C5C4C67}" srcOrd="1" destOrd="0" presId="urn:microsoft.com/office/officeart/2005/8/layout/lProcess2"/>
    <dgm:cxn modelId="{580EE76C-8954-B442-BCF8-D115EA552E9D}" type="presParOf" srcId="{5CA61537-2C4B-074B-B2B3-7842C5E9CA48}" destId="{1A2CE98D-0CAF-004F-B7C9-D768263341EA}" srcOrd="2" destOrd="0" presId="urn:microsoft.com/office/officeart/2005/8/layout/lProcess2"/>
    <dgm:cxn modelId="{7D8A14AA-2BE2-7B41-9F22-AA4499CFB427}" type="presParOf" srcId="{5CA61537-2C4B-074B-B2B3-7842C5E9CA48}" destId="{BC02B4A9-2AAB-1849-BF86-4B305094A26A}" srcOrd="3" destOrd="0" presId="urn:microsoft.com/office/officeart/2005/8/layout/lProcess2"/>
    <dgm:cxn modelId="{F5D74E4D-1C6D-EC4B-9A85-BDAC936740CB}" type="presParOf" srcId="{5CA61537-2C4B-074B-B2B3-7842C5E9CA48}" destId="{E22E553A-D932-C446-84C0-3C0578BD336C}" srcOrd="4" destOrd="0" presId="urn:microsoft.com/office/officeart/2005/8/layout/lProcess2"/>
    <dgm:cxn modelId="{30D17C21-7F53-E146-A442-81F7C5B85DE3}" type="presParOf" srcId="{DBA73B9E-F77A-E94F-8EE7-11A2D45535DA}" destId="{5B28B813-089B-234F-BB2E-9797CE9F31F4}" srcOrd="1" destOrd="0" presId="urn:microsoft.com/office/officeart/2005/8/layout/lProcess2"/>
    <dgm:cxn modelId="{5A542FFB-D056-624C-87FC-A1B383AFEDFE}" type="presParOf" srcId="{DBA73B9E-F77A-E94F-8EE7-11A2D45535DA}" destId="{853A9868-358D-3A4F-8CF3-65D176B098F5}" srcOrd="2" destOrd="0" presId="urn:microsoft.com/office/officeart/2005/8/layout/lProcess2"/>
    <dgm:cxn modelId="{BCA892C2-FCB5-694A-9F53-0A04BBBA8D16}" type="presParOf" srcId="{853A9868-358D-3A4F-8CF3-65D176B098F5}" destId="{D6534D08-D0C8-4D4F-98AA-BE947841D19B}" srcOrd="0" destOrd="0" presId="urn:microsoft.com/office/officeart/2005/8/layout/lProcess2"/>
    <dgm:cxn modelId="{B9D3B4DA-1C1E-9046-BF75-079D8C005D3B}" type="presParOf" srcId="{853A9868-358D-3A4F-8CF3-65D176B098F5}" destId="{C7263909-0BB6-2646-8464-1BB688567F30}" srcOrd="1" destOrd="0" presId="urn:microsoft.com/office/officeart/2005/8/layout/lProcess2"/>
    <dgm:cxn modelId="{91B63831-B33F-DF44-A706-59A8B827534B}" type="presParOf" srcId="{853A9868-358D-3A4F-8CF3-65D176B098F5}" destId="{B5AAB050-A91B-2642-B472-A419AE4D6818}" srcOrd="2" destOrd="0" presId="urn:microsoft.com/office/officeart/2005/8/layout/lProcess2"/>
    <dgm:cxn modelId="{8DEB6013-766F-2347-B86A-72A8F52943E1}" type="presParOf" srcId="{B5AAB050-A91B-2642-B472-A419AE4D6818}" destId="{AE668912-1317-A84C-AC29-944CD4FFA163}" srcOrd="0" destOrd="0" presId="urn:microsoft.com/office/officeart/2005/8/layout/lProcess2"/>
    <dgm:cxn modelId="{2B15C708-F54B-3945-B526-AD88B9F9BEF0}" type="presParOf" srcId="{AE668912-1317-A84C-AC29-944CD4FFA163}" destId="{24D8E3CA-2AD7-2F4C-89BB-59E58797DD45}" srcOrd="0" destOrd="0" presId="urn:microsoft.com/office/officeart/2005/8/layout/lProcess2"/>
    <dgm:cxn modelId="{7BC05F50-8EC4-3343-B0C1-F44295F2A9A3}" type="presParOf" srcId="{AE668912-1317-A84C-AC29-944CD4FFA163}" destId="{DC15B7D7-2783-7B42-8CEB-B4D3A5D76908}" srcOrd="1" destOrd="0" presId="urn:microsoft.com/office/officeart/2005/8/layout/lProcess2"/>
    <dgm:cxn modelId="{0B1DCC86-5D23-5745-BA08-4D0E77022679}" type="presParOf" srcId="{AE668912-1317-A84C-AC29-944CD4FFA163}" destId="{2E96FFBF-DD3C-CE41-A71B-B69B87B6D075}" srcOrd="2" destOrd="0" presId="urn:microsoft.com/office/officeart/2005/8/layout/lProcess2"/>
    <dgm:cxn modelId="{325AD6E4-41DC-5740-876E-4360AA7B8028}" type="presParOf" srcId="{AE668912-1317-A84C-AC29-944CD4FFA163}" destId="{6328A630-6B1E-1C4E-9F42-AD510ED4DD8B}" srcOrd="3" destOrd="0" presId="urn:microsoft.com/office/officeart/2005/8/layout/lProcess2"/>
    <dgm:cxn modelId="{D9C71D2A-4A1C-4144-BA8F-22891D8ACB9B}" type="presParOf" srcId="{AE668912-1317-A84C-AC29-944CD4FFA163}" destId="{1FA147E8-E98F-1B4F-864E-8BA8E608330D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FAEC6D-64CA-074A-8310-62FDC44AEEE1}" type="doc">
      <dgm:prSet loTypeId="urn:microsoft.com/office/officeart/2005/8/layout/matrix3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9DB501-3DCC-4944-BAD1-934961FF7AC3}">
      <dgm:prSet phldrT="[Text]"/>
      <dgm:spPr/>
      <dgm:t>
        <a:bodyPr/>
        <a:lstStyle/>
        <a:p>
          <a:r>
            <a:rPr lang="en-US" dirty="0" err="1" smtClean="0"/>
            <a:t>eHR</a:t>
          </a:r>
          <a:r>
            <a:rPr lang="en-US" dirty="0" smtClean="0"/>
            <a:t> Interface</a:t>
          </a:r>
          <a:endParaRPr lang="en-US" dirty="0"/>
        </a:p>
      </dgm:t>
    </dgm:pt>
    <dgm:pt modelId="{AD1DD983-A01F-6E4C-B854-5E7AAE9414E7}" type="parTrans" cxnId="{8803C655-7A08-8048-8051-D47FAEB5C876}">
      <dgm:prSet/>
      <dgm:spPr/>
      <dgm:t>
        <a:bodyPr/>
        <a:lstStyle/>
        <a:p>
          <a:endParaRPr lang="en-US"/>
        </a:p>
      </dgm:t>
    </dgm:pt>
    <dgm:pt modelId="{EA4AC379-1E98-4048-B5B8-0B8665B8F765}" type="sibTrans" cxnId="{8803C655-7A08-8048-8051-D47FAEB5C876}">
      <dgm:prSet/>
      <dgm:spPr/>
      <dgm:t>
        <a:bodyPr/>
        <a:lstStyle/>
        <a:p>
          <a:endParaRPr lang="en-US"/>
        </a:p>
      </dgm:t>
    </dgm:pt>
    <dgm:pt modelId="{19139562-1BCD-A94E-86A4-1A8CB0FD1922}">
      <dgm:prSet phldrT="[Text]"/>
      <dgm:spPr/>
      <dgm:t>
        <a:bodyPr/>
        <a:lstStyle/>
        <a:p>
          <a:r>
            <a:rPr lang="en-US" dirty="0" smtClean="0"/>
            <a:t>Clinical terminologies</a:t>
          </a:r>
          <a:endParaRPr lang="en-US" dirty="0"/>
        </a:p>
      </dgm:t>
    </dgm:pt>
    <dgm:pt modelId="{B95ABD34-1C51-0F48-B4C6-F5F4208C9009}" type="parTrans" cxnId="{0244DE15-D57A-D346-B332-9E9F57E747E0}">
      <dgm:prSet/>
      <dgm:spPr/>
      <dgm:t>
        <a:bodyPr/>
        <a:lstStyle/>
        <a:p>
          <a:endParaRPr lang="en-US"/>
        </a:p>
      </dgm:t>
    </dgm:pt>
    <dgm:pt modelId="{5503F6C7-C79E-FE42-B6D1-2768071A6EE4}" type="sibTrans" cxnId="{0244DE15-D57A-D346-B332-9E9F57E747E0}">
      <dgm:prSet/>
      <dgm:spPr/>
      <dgm:t>
        <a:bodyPr/>
        <a:lstStyle/>
        <a:p>
          <a:endParaRPr lang="en-US"/>
        </a:p>
      </dgm:t>
    </dgm:pt>
    <dgm:pt modelId="{9734A391-A00C-F543-BA86-16794A2DA4EB}">
      <dgm:prSet phldrT="[Text]"/>
      <dgm:spPr/>
      <dgm:t>
        <a:bodyPr/>
        <a:lstStyle/>
        <a:p>
          <a:r>
            <a:rPr lang="en-US" dirty="0" smtClean="0"/>
            <a:t>Semantic representation of clinical concepts</a:t>
          </a:r>
          <a:endParaRPr lang="en-US" dirty="0"/>
        </a:p>
      </dgm:t>
    </dgm:pt>
    <dgm:pt modelId="{038F1724-1F00-FA48-A1B7-A7CC862ABB9D}" type="parTrans" cxnId="{168DABC6-E78E-C048-BFED-EC44CE83C556}">
      <dgm:prSet/>
      <dgm:spPr/>
      <dgm:t>
        <a:bodyPr/>
        <a:lstStyle/>
        <a:p>
          <a:endParaRPr lang="en-US"/>
        </a:p>
      </dgm:t>
    </dgm:pt>
    <dgm:pt modelId="{C8CA0ED4-D643-5B41-8B43-9182C8684843}" type="sibTrans" cxnId="{168DABC6-E78E-C048-BFED-EC44CE83C556}">
      <dgm:prSet/>
      <dgm:spPr/>
      <dgm:t>
        <a:bodyPr/>
        <a:lstStyle/>
        <a:p>
          <a:endParaRPr lang="en-US"/>
        </a:p>
      </dgm:t>
    </dgm:pt>
    <dgm:pt modelId="{3F9191F9-661A-BA4F-8627-76E4D1E6FEE7}">
      <dgm:prSet phldrT="[Text]"/>
      <dgm:spPr/>
      <dgm:t>
        <a:bodyPr/>
        <a:lstStyle/>
        <a:p>
          <a:r>
            <a:rPr lang="en-US" dirty="0" smtClean="0"/>
            <a:t>Database</a:t>
          </a:r>
          <a:endParaRPr lang="en-US" dirty="0"/>
        </a:p>
      </dgm:t>
    </dgm:pt>
    <dgm:pt modelId="{5912F527-C110-244C-9A27-1E1F43EA4640}" type="parTrans" cxnId="{9B40B83B-941D-9A4A-8B2F-5929BE247099}">
      <dgm:prSet/>
      <dgm:spPr/>
      <dgm:t>
        <a:bodyPr/>
        <a:lstStyle/>
        <a:p>
          <a:endParaRPr lang="en-US"/>
        </a:p>
      </dgm:t>
    </dgm:pt>
    <dgm:pt modelId="{BCB04686-60D3-FD4A-A7D4-B03FF0F1B1DC}" type="sibTrans" cxnId="{9B40B83B-941D-9A4A-8B2F-5929BE247099}">
      <dgm:prSet/>
      <dgm:spPr/>
      <dgm:t>
        <a:bodyPr/>
        <a:lstStyle/>
        <a:p>
          <a:endParaRPr lang="en-US"/>
        </a:p>
      </dgm:t>
    </dgm:pt>
    <dgm:pt modelId="{2BC7CADD-5E44-DA48-B4E5-9B2C5B9636B9}" type="pres">
      <dgm:prSet presAssocID="{31FAEC6D-64CA-074A-8310-62FDC44AEEE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DF2D73-32BE-824C-B77E-E97E410BDD03}" type="pres">
      <dgm:prSet presAssocID="{31FAEC6D-64CA-074A-8310-62FDC44AEEE1}" presName="diamond" presStyleLbl="bgShp" presStyleIdx="0" presStyleCnt="1"/>
      <dgm:spPr/>
    </dgm:pt>
    <dgm:pt modelId="{FBFC0058-16BF-8A42-88C1-D90D8F890803}" type="pres">
      <dgm:prSet presAssocID="{31FAEC6D-64CA-074A-8310-62FDC44AEEE1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182701-D85E-7D4A-8110-7FFEB311B8EC}" type="pres">
      <dgm:prSet presAssocID="{31FAEC6D-64CA-074A-8310-62FDC44AEEE1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A21297-6159-B74D-B74F-1DF2F124A53A}" type="pres">
      <dgm:prSet presAssocID="{31FAEC6D-64CA-074A-8310-62FDC44AEEE1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DE0B9-8FE9-F34C-BB03-96B19D8DD7D1}" type="pres">
      <dgm:prSet presAssocID="{31FAEC6D-64CA-074A-8310-62FDC44AEEE1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8DABC6-E78E-C048-BFED-EC44CE83C556}" srcId="{31FAEC6D-64CA-074A-8310-62FDC44AEEE1}" destId="{9734A391-A00C-F543-BA86-16794A2DA4EB}" srcOrd="2" destOrd="0" parTransId="{038F1724-1F00-FA48-A1B7-A7CC862ABB9D}" sibTransId="{C8CA0ED4-D643-5B41-8B43-9182C8684843}"/>
    <dgm:cxn modelId="{FC5B88F1-9CFF-304B-BED5-988A8C336841}" type="presOf" srcId="{9734A391-A00C-F543-BA86-16794A2DA4EB}" destId="{F8A21297-6159-B74D-B74F-1DF2F124A53A}" srcOrd="0" destOrd="0" presId="urn:microsoft.com/office/officeart/2005/8/layout/matrix3"/>
    <dgm:cxn modelId="{8803C655-7A08-8048-8051-D47FAEB5C876}" srcId="{31FAEC6D-64CA-074A-8310-62FDC44AEEE1}" destId="{7A9DB501-3DCC-4944-BAD1-934961FF7AC3}" srcOrd="0" destOrd="0" parTransId="{AD1DD983-A01F-6E4C-B854-5E7AAE9414E7}" sibTransId="{EA4AC379-1E98-4048-B5B8-0B8665B8F765}"/>
    <dgm:cxn modelId="{792CB9FD-356A-C441-8E6F-49B27473C505}" type="presOf" srcId="{19139562-1BCD-A94E-86A4-1A8CB0FD1922}" destId="{29182701-D85E-7D4A-8110-7FFEB311B8EC}" srcOrd="0" destOrd="0" presId="urn:microsoft.com/office/officeart/2005/8/layout/matrix3"/>
    <dgm:cxn modelId="{9B40B83B-941D-9A4A-8B2F-5929BE247099}" srcId="{31FAEC6D-64CA-074A-8310-62FDC44AEEE1}" destId="{3F9191F9-661A-BA4F-8627-76E4D1E6FEE7}" srcOrd="3" destOrd="0" parTransId="{5912F527-C110-244C-9A27-1E1F43EA4640}" sibTransId="{BCB04686-60D3-FD4A-A7D4-B03FF0F1B1DC}"/>
    <dgm:cxn modelId="{0244DE15-D57A-D346-B332-9E9F57E747E0}" srcId="{31FAEC6D-64CA-074A-8310-62FDC44AEEE1}" destId="{19139562-1BCD-A94E-86A4-1A8CB0FD1922}" srcOrd="1" destOrd="0" parTransId="{B95ABD34-1C51-0F48-B4C6-F5F4208C9009}" sibTransId="{5503F6C7-C79E-FE42-B6D1-2768071A6EE4}"/>
    <dgm:cxn modelId="{6254CA0E-0918-B244-95A6-35843ED9E851}" type="presOf" srcId="{31FAEC6D-64CA-074A-8310-62FDC44AEEE1}" destId="{2BC7CADD-5E44-DA48-B4E5-9B2C5B9636B9}" srcOrd="0" destOrd="0" presId="urn:microsoft.com/office/officeart/2005/8/layout/matrix3"/>
    <dgm:cxn modelId="{8F2DC7C1-4E30-DA40-B58C-C7BD3F23DE45}" type="presOf" srcId="{7A9DB501-3DCC-4944-BAD1-934961FF7AC3}" destId="{FBFC0058-16BF-8A42-88C1-D90D8F890803}" srcOrd="0" destOrd="0" presId="urn:microsoft.com/office/officeart/2005/8/layout/matrix3"/>
    <dgm:cxn modelId="{2F9A55B7-605F-8842-A9A4-8EEE3FFDDFD0}" type="presOf" srcId="{3F9191F9-661A-BA4F-8627-76E4D1E6FEE7}" destId="{482DE0B9-8FE9-F34C-BB03-96B19D8DD7D1}" srcOrd="0" destOrd="0" presId="urn:microsoft.com/office/officeart/2005/8/layout/matrix3"/>
    <dgm:cxn modelId="{A8974CA5-9778-6F40-89CA-707D945D0DCE}" type="presParOf" srcId="{2BC7CADD-5E44-DA48-B4E5-9B2C5B9636B9}" destId="{F8DF2D73-32BE-824C-B77E-E97E410BDD03}" srcOrd="0" destOrd="0" presId="urn:microsoft.com/office/officeart/2005/8/layout/matrix3"/>
    <dgm:cxn modelId="{14106B78-A562-2F4A-BB15-17A27E1B8A90}" type="presParOf" srcId="{2BC7CADD-5E44-DA48-B4E5-9B2C5B9636B9}" destId="{FBFC0058-16BF-8A42-88C1-D90D8F890803}" srcOrd="1" destOrd="0" presId="urn:microsoft.com/office/officeart/2005/8/layout/matrix3"/>
    <dgm:cxn modelId="{106C103C-BBB3-0244-B685-043E97BB8EC3}" type="presParOf" srcId="{2BC7CADD-5E44-DA48-B4E5-9B2C5B9636B9}" destId="{29182701-D85E-7D4A-8110-7FFEB311B8EC}" srcOrd="2" destOrd="0" presId="urn:microsoft.com/office/officeart/2005/8/layout/matrix3"/>
    <dgm:cxn modelId="{66CF4DDC-A220-D94F-ACBC-8175FFC7B249}" type="presParOf" srcId="{2BC7CADD-5E44-DA48-B4E5-9B2C5B9636B9}" destId="{F8A21297-6159-B74D-B74F-1DF2F124A53A}" srcOrd="3" destOrd="0" presId="urn:microsoft.com/office/officeart/2005/8/layout/matrix3"/>
    <dgm:cxn modelId="{D70B60FB-C056-644C-93AB-8FB512E6CF58}" type="presParOf" srcId="{2BC7CADD-5E44-DA48-B4E5-9B2C5B9636B9}" destId="{482DE0B9-8FE9-F34C-BB03-96B19D8DD7D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424AE7-C523-C94A-AC4F-E5F48BB0D2FB}">
      <dsp:nvSpPr>
        <dsp:cNvPr id="0" name=""/>
        <dsp:cNvSpPr/>
      </dsp:nvSpPr>
      <dsp:spPr>
        <a:xfrm>
          <a:off x="7029" y="0"/>
          <a:ext cx="6761880" cy="127431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Supporting Clinical Research</a:t>
          </a:r>
          <a:endParaRPr lang="en-US" sz="6500" kern="1200" dirty="0"/>
        </a:p>
      </dsp:txBody>
      <dsp:txXfrm>
        <a:off x="7029" y="0"/>
        <a:ext cx="6761880" cy="3822938"/>
      </dsp:txXfrm>
    </dsp:sp>
    <dsp:sp modelId="{4BEE3AC4-EF49-B046-ADDA-68C5B859E22B}">
      <dsp:nvSpPr>
        <dsp:cNvPr id="0" name=""/>
        <dsp:cNvSpPr/>
      </dsp:nvSpPr>
      <dsp:spPr>
        <a:xfrm>
          <a:off x="683217" y="3824026"/>
          <a:ext cx="5409504" cy="2503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Semantic interoperability – shared detailed clinical concepts – linking ISO 13606 to a meta-data registry (ISO 11179)</a:t>
          </a:r>
          <a:endParaRPr lang="en-US" sz="2700" kern="1200" dirty="0"/>
        </a:p>
      </dsp:txBody>
      <dsp:txXfrm>
        <a:off x="756542" y="3897351"/>
        <a:ext cx="5262854" cy="2356864"/>
      </dsp:txXfrm>
    </dsp:sp>
    <dsp:sp modelId="{1A2CE98D-0CAF-004F-B7C9-D768263341EA}">
      <dsp:nvSpPr>
        <dsp:cNvPr id="0" name=""/>
        <dsp:cNvSpPr/>
      </dsp:nvSpPr>
      <dsp:spPr>
        <a:xfrm>
          <a:off x="683217" y="6712697"/>
          <a:ext cx="5409504" cy="2503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Shared processes – Middleware modules support business processes and integration of systems</a:t>
          </a:r>
          <a:endParaRPr lang="en-US" sz="2700" kern="1200" dirty="0"/>
        </a:p>
      </dsp:txBody>
      <dsp:txXfrm>
        <a:off x="756542" y="6786022"/>
        <a:ext cx="5262854" cy="2356864"/>
      </dsp:txXfrm>
    </dsp:sp>
    <dsp:sp modelId="{E22E553A-D932-C446-84C0-3C0578BD336C}">
      <dsp:nvSpPr>
        <dsp:cNvPr id="0" name=""/>
        <dsp:cNvSpPr/>
      </dsp:nvSpPr>
      <dsp:spPr>
        <a:xfrm>
          <a:off x="683217" y="9601367"/>
          <a:ext cx="5409504" cy="2503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Standards-based representation of protocols – PCROM integrated with HL7 RIM via BRIDG</a:t>
          </a:r>
          <a:endParaRPr lang="en-US" sz="2700" kern="1200" dirty="0"/>
        </a:p>
      </dsp:txBody>
      <dsp:txXfrm>
        <a:off x="756542" y="9674692"/>
        <a:ext cx="5262854" cy="2356864"/>
      </dsp:txXfrm>
    </dsp:sp>
    <dsp:sp modelId="{D6534D08-D0C8-4D4F-98AA-BE947841D19B}">
      <dsp:nvSpPr>
        <dsp:cNvPr id="0" name=""/>
        <dsp:cNvSpPr/>
      </dsp:nvSpPr>
      <dsp:spPr>
        <a:xfrm>
          <a:off x="7276050" y="0"/>
          <a:ext cx="6761880" cy="127431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Supporting Clinical practice</a:t>
          </a:r>
          <a:endParaRPr lang="en-US" sz="6500" kern="1200" dirty="0"/>
        </a:p>
      </dsp:txBody>
      <dsp:txXfrm>
        <a:off x="7276050" y="0"/>
        <a:ext cx="6761880" cy="3822938"/>
      </dsp:txXfrm>
    </dsp:sp>
    <dsp:sp modelId="{24D8E3CA-2AD7-2F4C-89BB-59E58797DD45}">
      <dsp:nvSpPr>
        <dsp:cNvPr id="0" name=""/>
        <dsp:cNvSpPr/>
      </dsp:nvSpPr>
      <dsp:spPr>
        <a:xfrm>
          <a:off x="7952238" y="3824026"/>
          <a:ext cx="5409504" cy="2503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User interface – APIs, open-source, object oriented ‘widgets’ support capture of detailed clinical concepts (Archetypes) AND support both decision support and research support</a:t>
          </a:r>
          <a:endParaRPr lang="en-US" sz="2700" kern="1200" dirty="0"/>
        </a:p>
      </dsp:txBody>
      <dsp:txXfrm>
        <a:off x="8025563" y="3897351"/>
        <a:ext cx="5262854" cy="2356864"/>
      </dsp:txXfrm>
    </dsp:sp>
    <dsp:sp modelId="{2E96FFBF-DD3C-CE41-A71B-B69B87B6D075}">
      <dsp:nvSpPr>
        <dsp:cNvPr id="0" name=""/>
        <dsp:cNvSpPr/>
      </dsp:nvSpPr>
      <dsp:spPr>
        <a:xfrm>
          <a:off x="7952238" y="6712697"/>
          <a:ext cx="5409504" cy="2503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Knowledge layer – web-services deliver evidence and business process rules to the </a:t>
          </a:r>
          <a:r>
            <a:rPr lang="en-US" sz="2700" kern="1200" dirty="0" err="1" smtClean="0"/>
            <a:t>eHR</a:t>
          </a:r>
          <a:r>
            <a:rPr lang="en-US" sz="2700" kern="1200" dirty="0" smtClean="0"/>
            <a:t> interface</a:t>
          </a:r>
          <a:endParaRPr lang="en-US" sz="2700" kern="1200" dirty="0"/>
        </a:p>
      </dsp:txBody>
      <dsp:txXfrm>
        <a:off x="8025563" y="6786022"/>
        <a:ext cx="5262854" cy="2356864"/>
      </dsp:txXfrm>
    </dsp:sp>
    <dsp:sp modelId="{1FA147E8-E98F-1B4F-864E-8BA8E608330D}">
      <dsp:nvSpPr>
        <dsp:cNvPr id="0" name=""/>
        <dsp:cNvSpPr/>
      </dsp:nvSpPr>
      <dsp:spPr>
        <a:xfrm>
          <a:off x="7952238" y="9601367"/>
          <a:ext cx="5409504" cy="2503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Clinical evidence – Clinical prediction rules and diagnostic evidence maintained via a diagnostic ontology</a:t>
          </a:r>
          <a:endParaRPr lang="en-US" sz="2700" kern="1200" dirty="0"/>
        </a:p>
      </dsp:txBody>
      <dsp:txXfrm>
        <a:off x="8025563" y="9674692"/>
        <a:ext cx="5262854" cy="23568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DF2D73-32BE-824C-B77E-E97E410BDD03}">
      <dsp:nvSpPr>
        <dsp:cNvPr id="0" name=""/>
        <dsp:cNvSpPr/>
      </dsp:nvSpPr>
      <dsp:spPr>
        <a:xfrm>
          <a:off x="1648033" y="0"/>
          <a:ext cx="6660203" cy="6660203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BFC0058-16BF-8A42-88C1-D90D8F890803}">
      <dsp:nvSpPr>
        <dsp:cNvPr id="0" name=""/>
        <dsp:cNvSpPr/>
      </dsp:nvSpPr>
      <dsp:spPr>
        <a:xfrm>
          <a:off x="2280752" y="632719"/>
          <a:ext cx="2597479" cy="25974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eHR</a:t>
          </a:r>
          <a:r>
            <a:rPr lang="en-US" sz="2700" kern="1200" dirty="0" smtClean="0"/>
            <a:t> Interface</a:t>
          </a:r>
          <a:endParaRPr lang="en-US" sz="2700" kern="1200" dirty="0"/>
        </a:p>
      </dsp:txBody>
      <dsp:txXfrm>
        <a:off x="2407550" y="759517"/>
        <a:ext cx="2343883" cy="2343883"/>
      </dsp:txXfrm>
    </dsp:sp>
    <dsp:sp modelId="{29182701-D85E-7D4A-8110-7FFEB311B8EC}">
      <dsp:nvSpPr>
        <dsp:cNvPr id="0" name=""/>
        <dsp:cNvSpPr/>
      </dsp:nvSpPr>
      <dsp:spPr>
        <a:xfrm>
          <a:off x="5078037" y="632719"/>
          <a:ext cx="2597479" cy="25974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Clinical terminologies</a:t>
          </a:r>
          <a:endParaRPr lang="en-US" sz="2700" kern="1200" dirty="0"/>
        </a:p>
      </dsp:txBody>
      <dsp:txXfrm>
        <a:off x="5204835" y="759517"/>
        <a:ext cx="2343883" cy="2343883"/>
      </dsp:txXfrm>
    </dsp:sp>
    <dsp:sp modelId="{F8A21297-6159-B74D-B74F-1DF2F124A53A}">
      <dsp:nvSpPr>
        <dsp:cNvPr id="0" name=""/>
        <dsp:cNvSpPr/>
      </dsp:nvSpPr>
      <dsp:spPr>
        <a:xfrm>
          <a:off x="2280752" y="3430004"/>
          <a:ext cx="2597479" cy="25974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Semantic representation of clinical concepts</a:t>
          </a:r>
          <a:endParaRPr lang="en-US" sz="2700" kern="1200" dirty="0"/>
        </a:p>
      </dsp:txBody>
      <dsp:txXfrm>
        <a:off x="2407550" y="3556802"/>
        <a:ext cx="2343883" cy="2343883"/>
      </dsp:txXfrm>
    </dsp:sp>
    <dsp:sp modelId="{482DE0B9-8FE9-F34C-BB03-96B19D8DD7D1}">
      <dsp:nvSpPr>
        <dsp:cNvPr id="0" name=""/>
        <dsp:cNvSpPr/>
      </dsp:nvSpPr>
      <dsp:spPr>
        <a:xfrm>
          <a:off x="5078037" y="3430004"/>
          <a:ext cx="2597479" cy="25974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Database</a:t>
          </a:r>
          <a:endParaRPr lang="en-US" sz="2700" kern="1200" dirty="0"/>
        </a:p>
      </dsp:txBody>
      <dsp:txXfrm>
        <a:off x="5204835" y="3556802"/>
        <a:ext cx="2343883" cy="2343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372BA-8BCE-EF43-8728-A1E91E9758E8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685800"/>
            <a:ext cx="48736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63A2E-A4A1-D341-9DFE-6DEF79DBF7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23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91831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1pPr>
    <a:lvl2pPr marL="2491831" algn="l" defTabSz="2491831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2pPr>
    <a:lvl3pPr marL="4983663" algn="l" defTabSz="2491831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3pPr>
    <a:lvl4pPr marL="7475494" algn="l" defTabSz="2491831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4pPr>
    <a:lvl5pPr marL="9967326" algn="l" defTabSz="2491831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5pPr>
    <a:lvl6pPr marL="12459157" algn="l" defTabSz="2491831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6pPr>
    <a:lvl7pPr marL="14950989" algn="l" defTabSz="2491831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7pPr>
    <a:lvl8pPr marL="17442820" algn="l" defTabSz="2491831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8pPr>
    <a:lvl9pPr marL="19934652" algn="l" defTabSz="2491831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11186214"/>
            <a:ext cx="43525440" cy="7718652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960" y="20405249"/>
            <a:ext cx="35844480" cy="92023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491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983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475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967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459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950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442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934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90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3" y="23139288"/>
            <a:ext cx="43525440" cy="7151840"/>
          </a:xfrm>
        </p:spPr>
        <p:txBody>
          <a:bodyPr anchor="t"/>
          <a:lstStyle>
            <a:lvl1pPr algn="l">
              <a:defRPr sz="218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3" y="15262264"/>
            <a:ext cx="43525440" cy="7877024"/>
          </a:xfrm>
        </p:spPr>
        <p:txBody>
          <a:bodyPr anchor="b"/>
          <a:lstStyle>
            <a:lvl1pPr marL="0" indent="0">
              <a:buNone/>
              <a:defRPr sz="10900">
                <a:solidFill>
                  <a:schemeClr val="tx1">
                    <a:tint val="75000"/>
                  </a:schemeClr>
                </a:solidFill>
              </a:defRPr>
            </a:lvl1pPr>
            <a:lvl2pPr marL="2491831" indent="0">
              <a:buNone/>
              <a:defRPr sz="9800">
                <a:solidFill>
                  <a:schemeClr val="tx1">
                    <a:tint val="75000"/>
                  </a:schemeClr>
                </a:solidFill>
              </a:defRPr>
            </a:lvl2pPr>
            <a:lvl3pPr marL="4983663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3pPr>
            <a:lvl4pPr marL="7475494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4pPr>
            <a:lvl5pPr marL="9967326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5pPr>
            <a:lvl6pPr marL="12459157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6pPr>
            <a:lvl7pPr marL="14950989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7pPr>
            <a:lvl8pPr marL="1744282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8pPr>
            <a:lvl9pPr marL="19934652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35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320" y="8402164"/>
            <a:ext cx="22616160" cy="23764449"/>
          </a:xfrm>
        </p:spPr>
        <p:txBody>
          <a:bodyPr/>
          <a:lstStyle>
            <a:lvl1pPr>
              <a:defRPr sz="15300"/>
            </a:lvl1pPr>
            <a:lvl2pPr>
              <a:defRPr sz="13100"/>
            </a:lvl2pPr>
            <a:lvl3pPr>
              <a:defRPr sz="10900"/>
            </a:lvl3pPr>
            <a:lvl4pPr>
              <a:defRPr sz="9800"/>
            </a:lvl4pPr>
            <a:lvl5pPr>
              <a:defRPr sz="9800"/>
            </a:lvl5pPr>
            <a:lvl6pPr>
              <a:defRPr sz="9800"/>
            </a:lvl6pPr>
            <a:lvl7pPr>
              <a:defRPr sz="9800"/>
            </a:lvl7pPr>
            <a:lvl8pPr>
              <a:defRPr sz="9800"/>
            </a:lvl8pPr>
            <a:lvl9pPr>
              <a:defRPr sz="9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29920" y="8402164"/>
            <a:ext cx="22616160" cy="23764449"/>
          </a:xfrm>
        </p:spPr>
        <p:txBody>
          <a:bodyPr/>
          <a:lstStyle>
            <a:lvl1pPr>
              <a:defRPr sz="15300"/>
            </a:lvl1pPr>
            <a:lvl2pPr>
              <a:defRPr sz="13100"/>
            </a:lvl2pPr>
            <a:lvl3pPr>
              <a:defRPr sz="10900"/>
            </a:lvl3pPr>
            <a:lvl4pPr>
              <a:defRPr sz="9800"/>
            </a:lvl4pPr>
            <a:lvl5pPr>
              <a:defRPr sz="9800"/>
            </a:lvl5pPr>
            <a:lvl6pPr>
              <a:defRPr sz="9800"/>
            </a:lvl6pPr>
            <a:lvl7pPr>
              <a:defRPr sz="9800"/>
            </a:lvl7pPr>
            <a:lvl8pPr>
              <a:defRPr sz="9800"/>
            </a:lvl8pPr>
            <a:lvl9pPr>
              <a:defRPr sz="9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77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8060409"/>
            <a:ext cx="22625053" cy="3359195"/>
          </a:xfrm>
        </p:spPr>
        <p:txBody>
          <a:bodyPr anchor="b"/>
          <a:lstStyle>
            <a:lvl1pPr marL="0" indent="0">
              <a:buNone/>
              <a:defRPr sz="13100" b="1"/>
            </a:lvl1pPr>
            <a:lvl2pPr marL="2491831" indent="0">
              <a:buNone/>
              <a:defRPr sz="10900" b="1"/>
            </a:lvl2pPr>
            <a:lvl3pPr marL="4983663" indent="0">
              <a:buNone/>
              <a:defRPr sz="9800" b="1"/>
            </a:lvl3pPr>
            <a:lvl4pPr marL="7475494" indent="0">
              <a:buNone/>
              <a:defRPr sz="8700" b="1"/>
            </a:lvl4pPr>
            <a:lvl5pPr marL="9967326" indent="0">
              <a:buNone/>
              <a:defRPr sz="8700" b="1"/>
            </a:lvl5pPr>
            <a:lvl6pPr marL="12459157" indent="0">
              <a:buNone/>
              <a:defRPr sz="8700" b="1"/>
            </a:lvl6pPr>
            <a:lvl7pPr marL="14950989" indent="0">
              <a:buNone/>
              <a:defRPr sz="8700" b="1"/>
            </a:lvl7pPr>
            <a:lvl8pPr marL="17442820" indent="0">
              <a:buNone/>
              <a:defRPr sz="8700" b="1"/>
            </a:lvl8pPr>
            <a:lvl9pPr marL="19934652" indent="0">
              <a:buNone/>
              <a:defRPr sz="87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320" y="11419604"/>
            <a:ext cx="22625053" cy="20747006"/>
          </a:xfrm>
        </p:spPr>
        <p:txBody>
          <a:bodyPr/>
          <a:lstStyle>
            <a:lvl1pPr>
              <a:defRPr sz="13100"/>
            </a:lvl1pPr>
            <a:lvl2pPr>
              <a:defRPr sz="10900"/>
            </a:lvl2pPr>
            <a:lvl3pPr>
              <a:defRPr sz="98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143" y="8060409"/>
            <a:ext cx="22633940" cy="3359195"/>
          </a:xfrm>
        </p:spPr>
        <p:txBody>
          <a:bodyPr anchor="b"/>
          <a:lstStyle>
            <a:lvl1pPr marL="0" indent="0">
              <a:buNone/>
              <a:defRPr sz="13100" b="1"/>
            </a:lvl1pPr>
            <a:lvl2pPr marL="2491831" indent="0">
              <a:buNone/>
              <a:defRPr sz="10900" b="1"/>
            </a:lvl2pPr>
            <a:lvl3pPr marL="4983663" indent="0">
              <a:buNone/>
              <a:defRPr sz="9800" b="1"/>
            </a:lvl3pPr>
            <a:lvl4pPr marL="7475494" indent="0">
              <a:buNone/>
              <a:defRPr sz="8700" b="1"/>
            </a:lvl4pPr>
            <a:lvl5pPr marL="9967326" indent="0">
              <a:buNone/>
              <a:defRPr sz="8700" b="1"/>
            </a:lvl5pPr>
            <a:lvl6pPr marL="12459157" indent="0">
              <a:buNone/>
              <a:defRPr sz="8700" b="1"/>
            </a:lvl6pPr>
            <a:lvl7pPr marL="14950989" indent="0">
              <a:buNone/>
              <a:defRPr sz="8700" b="1"/>
            </a:lvl7pPr>
            <a:lvl8pPr marL="17442820" indent="0">
              <a:buNone/>
              <a:defRPr sz="8700" b="1"/>
            </a:lvl8pPr>
            <a:lvl9pPr marL="19934652" indent="0">
              <a:buNone/>
              <a:defRPr sz="87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143" y="11419604"/>
            <a:ext cx="22633940" cy="20747006"/>
          </a:xfrm>
        </p:spPr>
        <p:txBody>
          <a:bodyPr/>
          <a:lstStyle>
            <a:lvl1pPr>
              <a:defRPr sz="13100"/>
            </a:lvl1pPr>
            <a:lvl2pPr>
              <a:defRPr sz="10900"/>
            </a:lvl2pPr>
            <a:lvl3pPr>
              <a:defRPr sz="98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96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4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9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3" y="1433702"/>
            <a:ext cx="16846553" cy="6101570"/>
          </a:xfrm>
        </p:spPr>
        <p:txBody>
          <a:bodyPr anchor="b"/>
          <a:lstStyle>
            <a:lvl1pPr algn="l">
              <a:defRPr sz="109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280" y="1433705"/>
            <a:ext cx="28625800" cy="30732908"/>
          </a:xfrm>
        </p:spPr>
        <p:txBody>
          <a:bodyPr/>
          <a:lstStyle>
            <a:lvl1pPr>
              <a:defRPr sz="17400"/>
            </a:lvl1pPr>
            <a:lvl2pPr>
              <a:defRPr sz="15300"/>
            </a:lvl2pPr>
            <a:lvl3pPr>
              <a:defRPr sz="13100"/>
            </a:lvl3pPr>
            <a:lvl4pPr>
              <a:defRPr sz="10900"/>
            </a:lvl4pPr>
            <a:lvl5pPr>
              <a:defRPr sz="10900"/>
            </a:lvl5pPr>
            <a:lvl6pPr>
              <a:defRPr sz="10900"/>
            </a:lvl6pPr>
            <a:lvl7pPr>
              <a:defRPr sz="10900"/>
            </a:lvl7pPr>
            <a:lvl8pPr>
              <a:defRPr sz="10900"/>
            </a:lvl8pPr>
            <a:lvl9pPr>
              <a:defRPr sz="109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3" y="7535274"/>
            <a:ext cx="16846553" cy="24631339"/>
          </a:xfrm>
        </p:spPr>
        <p:txBody>
          <a:bodyPr/>
          <a:lstStyle>
            <a:lvl1pPr marL="0" indent="0">
              <a:buNone/>
              <a:defRPr sz="7600"/>
            </a:lvl1pPr>
            <a:lvl2pPr marL="2491831" indent="0">
              <a:buNone/>
              <a:defRPr sz="6500"/>
            </a:lvl2pPr>
            <a:lvl3pPr marL="4983663" indent="0">
              <a:buNone/>
              <a:defRPr sz="5500"/>
            </a:lvl3pPr>
            <a:lvl4pPr marL="7475494" indent="0">
              <a:buNone/>
              <a:defRPr sz="4900"/>
            </a:lvl4pPr>
            <a:lvl5pPr marL="9967326" indent="0">
              <a:buNone/>
              <a:defRPr sz="4900"/>
            </a:lvl5pPr>
            <a:lvl6pPr marL="12459157" indent="0">
              <a:buNone/>
              <a:defRPr sz="4900"/>
            </a:lvl6pPr>
            <a:lvl7pPr marL="14950989" indent="0">
              <a:buNone/>
              <a:defRPr sz="4900"/>
            </a:lvl7pPr>
            <a:lvl8pPr marL="17442820" indent="0">
              <a:buNone/>
              <a:defRPr sz="4900"/>
            </a:lvl8pPr>
            <a:lvl9pPr marL="19934652" indent="0">
              <a:buNone/>
              <a:defRPr sz="4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23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813" y="25206484"/>
            <a:ext cx="30723840" cy="2975768"/>
          </a:xfrm>
        </p:spPr>
        <p:txBody>
          <a:bodyPr anchor="b"/>
          <a:lstStyle>
            <a:lvl1pPr algn="l">
              <a:defRPr sz="109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813" y="3217494"/>
            <a:ext cx="30723840" cy="21605558"/>
          </a:xfrm>
        </p:spPr>
        <p:txBody>
          <a:bodyPr/>
          <a:lstStyle>
            <a:lvl1pPr marL="0" indent="0">
              <a:buNone/>
              <a:defRPr sz="17400"/>
            </a:lvl1pPr>
            <a:lvl2pPr marL="2491831" indent="0">
              <a:buNone/>
              <a:defRPr sz="15300"/>
            </a:lvl2pPr>
            <a:lvl3pPr marL="4983663" indent="0">
              <a:buNone/>
              <a:defRPr sz="13100"/>
            </a:lvl3pPr>
            <a:lvl4pPr marL="7475494" indent="0">
              <a:buNone/>
              <a:defRPr sz="10900"/>
            </a:lvl4pPr>
            <a:lvl5pPr marL="9967326" indent="0">
              <a:buNone/>
              <a:defRPr sz="10900"/>
            </a:lvl5pPr>
            <a:lvl6pPr marL="12459157" indent="0">
              <a:buNone/>
              <a:defRPr sz="10900"/>
            </a:lvl6pPr>
            <a:lvl7pPr marL="14950989" indent="0">
              <a:buNone/>
              <a:defRPr sz="10900"/>
            </a:lvl7pPr>
            <a:lvl8pPr marL="17442820" indent="0">
              <a:buNone/>
              <a:defRPr sz="10900"/>
            </a:lvl8pPr>
            <a:lvl9pPr marL="19934652" indent="0">
              <a:buNone/>
              <a:defRPr sz="10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813" y="28182252"/>
            <a:ext cx="30723840" cy="4226084"/>
          </a:xfrm>
        </p:spPr>
        <p:txBody>
          <a:bodyPr/>
          <a:lstStyle>
            <a:lvl1pPr marL="0" indent="0">
              <a:buNone/>
              <a:defRPr sz="7600"/>
            </a:lvl1pPr>
            <a:lvl2pPr marL="2491831" indent="0">
              <a:buNone/>
              <a:defRPr sz="6500"/>
            </a:lvl2pPr>
            <a:lvl3pPr marL="4983663" indent="0">
              <a:buNone/>
              <a:defRPr sz="5500"/>
            </a:lvl3pPr>
            <a:lvl4pPr marL="7475494" indent="0">
              <a:buNone/>
              <a:defRPr sz="4900"/>
            </a:lvl4pPr>
            <a:lvl5pPr marL="9967326" indent="0">
              <a:buNone/>
              <a:defRPr sz="4900"/>
            </a:lvl5pPr>
            <a:lvl6pPr marL="12459157" indent="0">
              <a:buNone/>
              <a:defRPr sz="4900"/>
            </a:lvl6pPr>
            <a:lvl7pPr marL="14950989" indent="0">
              <a:buNone/>
              <a:defRPr sz="4900"/>
            </a:lvl7pPr>
            <a:lvl8pPr marL="17442820" indent="0">
              <a:buNone/>
              <a:defRPr sz="4900"/>
            </a:lvl8pPr>
            <a:lvl9pPr marL="19934652" indent="0">
              <a:buNone/>
              <a:defRPr sz="4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76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3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4640" y="1442043"/>
            <a:ext cx="11521440" cy="3072457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320" y="1442043"/>
            <a:ext cx="33710880" cy="3072457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8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60320" y="1442040"/>
            <a:ext cx="46085760" cy="6001544"/>
          </a:xfrm>
          <a:prstGeom prst="rect">
            <a:avLst/>
          </a:prstGeom>
        </p:spPr>
        <p:txBody>
          <a:bodyPr vert="horz" lIns="498366" tIns="249183" rIns="498366" bIns="249183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8402164"/>
            <a:ext cx="46085760" cy="23764449"/>
          </a:xfrm>
          <a:prstGeom prst="rect">
            <a:avLst/>
          </a:prstGeom>
        </p:spPr>
        <p:txBody>
          <a:bodyPr vert="horz" lIns="498366" tIns="249183" rIns="498366" bIns="249183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0320" y="33375255"/>
            <a:ext cx="11948160" cy="1917160"/>
          </a:xfrm>
          <a:prstGeom prst="rect">
            <a:avLst/>
          </a:prstGeom>
        </p:spPr>
        <p:txBody>
          <a:bodyPr vert="horz" lIns="498366" tIns="249183" rIns="498366" bIns="249183" rtlCol="0" anchor="ctr"/>
          <a:lstStyle>
            <a:lvl1pPr algn="l">
              <a:defRPr sz="6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46FDF-E7F3-854B-B365-D81D21C81C11}" type="datetimeFigureOut">
              <a:rPr lang="en-US" smtClean="0"/>
              <a:pPr/>
              <a:t>12/09/2012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5520" y="33375255"/>
            <a:ext cx="16215360" cy="1917160"/>
          </a:xfrm>
          <a:prstGeom prst="rect">
            <a:avLst/>
          </a:prstGeom>
        </p:spPr>
        <p:txBody>
          <a:bodyPr vert="horz" lIns="498366" tIns="249183" rIns="498366" bIns="249183" rtlCol="0" anchor="ctr"/>
          <a:lstStyle>
            <a:lvl1pPr algn="ctr">
              <a:defRPr sz="6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7920" y="33375255"/>
            <a:ext cx="11948160" cy="1917160"/>
          </a:xfrm>
          <a:prstGeom prst="rect">
            <a:avLst/>
          </a:prstGeom>
        </p:spPr>
        <p:txBody>
          <a:bodyPr vert="horz" lIns="498366" tIns="249183" rIns="498366" bIns="249183" rtlCol="0" anchor="ctr"/>
          <a:lstStyle>
            <a:lvl1pPr algn="r">
              <a:defRPr sz="6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F9A8D-6C93-9049-8473-BB3384BDB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020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491831" rtl="0" eaLnBrk="1" latinLnBrk="0" hangingPunct="1">
        <a:spcBef>
          <a:spcPct val="0"/>
        </a:spcBef>
        <a:buNone/>
        <a:defRPr sz="2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68874" indent="-1868874" algn="l" defTabSz="2491831" rtl="0" eaLnBrk="1" latinLnBrk="0" hangingPunct="1">
        <a:spcBef>
          <a:spcPct val="20000"/>
        </a:spcBef>
        <a:buFont typeface="Arial"/>
        <a:buChar char="•"/>
        <a:defRPr sz="17400" kern="1200">
          <a:solidFill>
            <a:schemeClr val="tx1"/>
          </a:solidFill>
          <a:latin typeface="+mn-lt"/>
          <a:ea typeface="+mn-ea"/>
          <a:cs typeface="+mn-cs"/>
        </a:defRPr>
      </a:lvl1pPr>
      <a:lvl2pPr marL="4049226" indent="-1557395" algn="l" defTabSz="2491831" rtl="0" eaLnBrk="1" latinLnBrk="0" hangingPunct="1">
        <a:spcBef>
          <a:spcPct val="20000"/>
        </a:spcBef>
        <a:buFont typeface="Arial"/>
        <a:buChar char="–"/>
        <a:defRPr sz="15300" kern="1200">
          <a:solidFill>
            <a:schemeClr val="tx1"/>
          </a:solidFill>
          <a:latin typeface="+mn-lt"/>
          <a:ea typeface="+mn-ea"/>
          <a:cs typeface="+mn-cs"/>
        </a:defRPr>
      </a:lvl2pPr>
      <a:lvl3pPr marL="6229579" indent="-1245916" algn="l" defTabSz="2491831" rtl="0" eaLnBrk="1" latinLnBrk="0" hangingPunct="1">
        <a:spcBef>
          <a:spcPct val="20000"/>
        </a:spcBef>
        <a:buFont typeface="Arial"/>
        <a:buChar char="•"/>
        <a:defRPr sz="13100" kern="1200">
          <a:solidFill>
            <a:schemeClr val="tx1"/>
          </a:solidFill>
          <a:latin typeface="+mn-lt"/>
          <a:ea typeface="+mn-ea"/>
          <a:cs typeface="+mn-cs"/>
        </a:defRPr>
      </a:lvl3pPr>
      <a:lvl4pPr marL="8721410" indent="-1245916" algn="l" defTabSz="2491831" rtl="0" eaLnBrk="1" latinLnBrk="0" hangingPunct="1">
        <a:spcBef>
          <a:spcPct val="20000"/>
        </a:spcBef>
        <a:buFont typeface="Arial"/>
        <a:buChar char="–"/>
        <a:defRPr sz="10900" kern="1200">
          <a:solidFill>
            <a:schemeClr val="tx1"/>
          </a:solidFill>
          <a:latin typeface="+mn-lt"/>
          <a:ea typeface="+mn-ea"/>
          <a:cs typeface="+mn-cs"/>
        </a:defRPr>
      </a:lvl4pPr>
      <a:lvl5pPr marL="11213241" indent="-1245916" algn="l" defTabSz="2491831" rtl="0" eaLnBrk="1" latinLnBrk="0" hangingPunct="1">
        <a:spcBef>
          <a:spcPct val="20000"/>
        </a:spcBef>
        <a:buFont typeface="Arial"/>
        <a:buChar char="»"/>
        <a:defRPr sz="10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05073" indent="-1245916" algn="l" defTabSz="2491831" rtl="0" eaLnBrk="1" latinLnBrk="0" hangingPunct="1">
        <a:spcBef>
          <a:spcPct val="20000"/>
        </a:spcBef>
        <a:buFont typeface="Arial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6pPr>
      <a:lvl7pPr marL="16196904" indent="-1245916" algn="l" defTabSz="2491831" rtl="0" eaLnBrk="1" latinLnBrk="0" hangingPunct="1">
        <a:spcBef>
          <a:spcPct val="20000"/>
        </a:spcBef>
        <a:buFont typeface="Arial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7pPr>
      <a:lvl8pPr marL="18688736" indent="-1245916" algn="l" defTabSz="2491831" rtl="0" eaLnBrk="1" latinLnBrk="0" hangingPunct="1">
        <a:spcBef>
          <a:spcPct val="20000"/>
        </a:spcBef>
        <a:buFont typeface="Arial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8pPr>
      <a:lvl9pPr marL="21180567" indent="-1245916" algn="l" defTabSz="2491831" rtl="0" eaLnBrk="1" latinLnBrk="0" hangingPunct="1">
        <a:spcBef>
          <a:spcPct val="20000"/>
        </a:spcBef>
        <a:buFont typeface="Arial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91831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1pPr>
      <a:lvl2pPr marL="2491831" algn="l" defTabSz="2491831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2pPr>
      <a:lvl3pPr marL="4983663" algn="l" defTabSz="2491831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3pPr>
      <a:lvl4pPr marL="7475494" algn="l" defTabSz="2491831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4pPr>
      <a:lvl5pPr marL="9967326" algn="l" defTabSz="2491831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5pPr>
      <a:lvl6pPr marL="12459157" algn="l" defTabSz="2491831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6pPr>
      <a:lvl7pPr marL="14950989" algn="l" defTabSz="2491831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7pPr>
      <a:lvl8pPr marL="17442820" algn="l" defTabSz="2491831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8pPr>
      <a:lvl9pPr marL="19934652" algn="l" defTabSz="2491831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diagramQuickStyle" Target="../diagrams/quickStyle2.xml"/><Relationship Id="rId12" Type="http://schemas.openxmlformats.org/officeDocument/2006/relationships/diagramColors" Target="../diagrams/colors2.xml"/><Relationship Id="rId13" Type="http://schemas.microsoft.com/office/2007/relationships/diagramDrawing" Target="../diagrams/drawing2.xml"/><Relationship Id="rId14" Type="http://schemas.openxmlformats.org/officeDocument/2006/relationships/image" Target="../media/image1.emf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brendan.delaney@kcl.ac.uk" TargetMode="External"/><Relationship Id="rId3" Type="http://schemas.openxmlformats.org/officeDocument/2006/relationships/hyperlink" Target="mailto:rhosyn.tuta@kcl.ac.uk" TargetMode="External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9" Type="http://schemas.openxmlformats.org/officeDocument/2006/relationships/diagramData" Target="../diagrams/data2.xml"/><Relationship Id="rId10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20480" y="785022"/>
            <a:ext cx="39668041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500" b="1" u="sng" dirty="0" err="1" smtClean="0">
                <a:solidFill>
                  <a:schemeClr val="accent1"/>
                </a:solidFill>
                <a:latin typeface="Arial"/>
                <a:ea typeface="ＭＳ Ｐゴシック" charset="0"/>
                <a:cs typeface="Arial"/>
              </a:rPr>
              <a:t>TRANSF</a:t>
            </a:r>
            <a:r>
              <a:rPr lang="en-US" sz="11500" b="1" u="sng" dirty="0" err="1" smtClean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o</a:t>
            </a:r>
            <a:r>
              <a:rPr lang="en-US" sz="11500" b="1" u="sng" dirty="0" err="1">
                <a:solidFill>
                  <a:schemeClr val="accent1"/>
                </a:solidFill>
                <a:latin typeface="Arial"/>
                <a:ea typeface="ＭＳ Ｐゴシック" charset="0"/>
                <a:cs typeface="Arial"/>
              </a:rPr>
              <a:t>R</a:t>
            </a:r>
            <a:r>
              <a:rPr lang="en-US" sz="11500" b="1" u="sng" dirty="0" err="1" smtClean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m</a:t>
            </a:r>
            <a:r>
              <a:rPr lang="en-US" sz="11500" dirty="0" smtClean="0">
                <a:latin typeface="Arial"/>
                <a:ea typeface="ＭＳ Ｐゴシック" charset="0"/>
                <a:cs typeface="Arial"/>
              </a:rPr>
              <a:t>: </a:t>
            </a:r>
            <a:r>
              <a:rPr lang="en-US" sz="9600" dirty="0" smtClean="0">
                <a:latin typeface="Arial"/>
                <a:ea typeface="ＭＳ Ｐゴシック" charset="0"/>
                <a:cs typeface="Arial"/>
              </a:rPr>
              <a:t>Translational Research and Patient Safety in Europe</a:t>
            </a:r>
            <a:endParaRPr lang="en-US" sz="9600" dirty="0">
              <a:latin typeface="Arial"/>
              <a:cs typeface="Arial"/>
            </a:endParaRPr>
          </a:p>
        </p:txBody>
      </p:sp>
      <p:sp>
        <p:nvSpPr>
          <p:cNvPr id="5" name="Subtitle 3"/>
          <p:cNvSpPr>
            <a:spLocks noGrp="1"/>
          </p:cNvSpPr>
          <p:nvPr>
            <p:ph type="subTitle" idx="1"/>
          </p:nvPr>
        </p:nvSpPr>
        <p:spPr>
          <a:xfrm>
            <a:off x="380829" y="3024218"/>
            <a:ext cx="50085920" cy="1204846"/>
          </a:xfrm>
        </p:spPr>
        <p:txBody>
          <a:bodyPr>
            <a:normAutofit fontScale="25000" lnSpcReduction="20000"/>
          </a:bodyPr>
          <a:lstStyle/>
          <a:p>
            <a:r>
              <a:rPr lang="en-US" sz="24000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The </a:t>
            </a:r>
            <a:r>
              <a:rPr lang="en-US" sz="24000" dirty="0" err="1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TRANSFoRm</a:t>
            </a:r>
            <a:r>
              <a:rPr lang="en-US" sz="24000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Consortium. </a:t>
            </a:r>
            <a:r>
              <a:rPr lang="en-US" sz="24000" dirty="0" err="1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www.transformproject.eu</a:t>
            </a:r>
            <a:endParaRPr lang="en-US" sz="24000" dirty="0">
              <a:solidFill>
                <a:schemeClr val="tx1"/>
              </a:solidFill>
              <a:latin typeface="Arial"/>
              <a:ea typeface="ＭＳ Ｐゴシック" charset="0"/>
              <a:cs typeface="Arial"/>
            </a:endParaRPr>
          </a:p>
          <a:p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89562" y="21904485"/>
            <a:ext cx="11145416" cy="11418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smtClean="0">
                <a:latin typeface="Arial"/>
                <a:ea typeface="ＭＳ Ｐゴシック" charset="0"/>
                <a:cs typeface="Arial"/>
              </a:rPr>
              <a:t>Contacts:</a:t>
            </a:r>
          </a:p>
          <a:p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Co-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ordinator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 – Professor Brendan Delaney, Guy’s and St Thomas’ Charity Chair in Primary Care Research, Dept of Primary Care and Public Health Sciences, King’s College London </a:t>
            </a:r>
            <a:r>
              <a:rPr lang="en-US" sz="3200" i="1" dirty="0" smtClean="0">
                <a:latin typeface="Arial"/>
                <a:ea typeface="ＭＳ Ｐゴシック" charset="0"/>
                <a:cs typeface="Arial"/>
                <a:hlinkClick r:id="rId2"/>
              </a:rPr>
              <a:t>brendan.delaney@kcl.ac.uk</a:t>
            </a:r>
            <a:endParaRPr lang="en-US" sz="3200" i="1" dirty="0" smtClean="0">
              <a:latin typeface="Arial"/>
              <a:ea typeface="ＭＳ Ｐゴシック" charset="0"/>
              <a:cs typeface="Arial"/>
            </a:endParaRPr>
          </a:p>
          <a:p>
            <a:endParaRPr lang="en-US" sz="3200" b="1" i="1" dirty="0" smtClean="0">
              <a:latin typeface="Arial"/>
              <a:ea typeface="ＭＳ Ｐゴシック" charset="0"/>
              <a:cs typeface="Arial"/>
            </a:endParaRPr>
          </a:p>
          <a:p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Technical Director –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Dr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 Adel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Taweel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,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Dept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 of Computer Science, King’s College London</a:t>
            </a:r>
          </a:p>
          <a:p>
            <a:endParaRPr lang="en-US" sz="3200" dirty="0" smtClean="0">
              <a:latin typeface="Arial"/>
              <a:ea typeface="ＭＳ Ｐゴシック" charset="0"/>
              <a:cs typeface="Arial"/>
            </a:endParaRPr>
          </a:p>
          <a:p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Project Administrator – Ms Rhosyn Tuta </a:t>
            </a:r>
            <a:r>
              <a:rPr lang="en-US" sz="3200" i="1" dirty="0" smtClean="0">
                <a:latin typeface="Arial"/>
                <a:ea typeface="ＭＳ Ｐゴシック" charset="0"/>
                <a:cs typeface="Arial"/>
                <a:hlinkClick r:id="rId3"/>
              </a:rPr>
              <a:t>rhosyn.tuta@kcl.ac.uk</a:t>
            </a:r>
            <a:r>
              <a:rPr lang="en-US" sz="3200" i="1" dirty="0" smtClean="0">
                <a:latin typeface="Arial"/>
                <a:ea typeface="ＭＳ Ｐゴシック" charset="0"/>
                <a:cs typeface="Arial"/>
              </a:rPr>
              <a:t> </a:t>
            </a:r>
          </a:p>
          <a:p>
            <a:endParaRPr lang="en-US" sz="3200" i="1" dirty="0" smtClean="0">
              <a:latin typeface="Arial"/>
              <a:ea typeface="ＭＳ Ｐゴシック" charset="0"/>
              <a:cs typeface="Arial"/>
            </a:endParaRPr>
          </a:p>
          <a:p>
            <a:r>
              <a:rPr lang="en-US" sz="3200" i="1" dirty="0" err="1" smtClean="0">
                <a:latin typeface="Arial"/>
                <a:ea typeface="ＭＳ Ｐゴシック" charset="0"/>
                <a:cs typeface="Arial"/>
              </a:rPr>
              <a:t>Workpackage</a:t>
            </a:r>
            <a:r>
              <a:rPr lang="en-US" sz="3200" i="1" dirty="0" smtClean="0">
                <a:latin typeface="Arial"/>
                <a:ea typeface="ＭＳ Ｐゴシック" charset="0"/>
                <a:cs typeface="Arial"/>
              </a:rPr>
              <a:t> Leads:</a:t>
            </a:r>
          </a:p>
          <a:p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Prof Paul van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Royen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, University of Antwerp,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Dr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 Olga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Kostopoulou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, King’s College London, Prof Christian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Ohmann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, University of Dusseldorf, Prof Tom Fahey, RCSI Dublin,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Dr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 Theo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Arvanitis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, The University of Birmingham, Prof Frank Sullivan, University of Dundee,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Dr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 Siobhan Clarke, Trinity College Dublin,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Dr</a:t>
            </a:r>
            <a:r>
              <a:rPr lang="en-US" sz="3200" dirty="0"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Alec McLean, Quintiles UK,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Dr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 Wolfgang </a:t>
            </a:r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Kuchinke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, University of Dusseldorf.</a:t>
            </a:r>
          </a:p>
          <a:p>
            <a:endParaRPr lang="en-US" sz="3200" dirty="0" smtClean="0">
              <a:latin typeface="Arial"/>
              <a:ea typeface="ＭＳ Ｐゴシック" charset="0"/>
              <a:cs typeface="Arial"/>
            </a:endParaRPr>
          </a:p>
          <a:p>
            <a:r>
              <a:rPr lang="en-US" sz="3200" dirty="0" err="1" smtClean="0">
                <a:latin typeface="Arial"/>
                <a:ea typeface="ＭＳ Ｐゴシック" charset="0"/>
                <a:cs typeface="Arial"/>
              </a:rPr>
              <a:t>TRANSFoRm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 is part funded by the European Commission </a:t>
            </a:r>
          </a:p>
          <a:p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DG INFSO (FP7 247787)</a:t>
            </a:r>
            <a:endParaRPr lang="en-US" sz="3200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/>
        </p:nvSpPr>
        <p:spPr bwMode="auto">
          <a:xfrm>
            <a:off x="1141616" y="4855352"/>
            <a:ext cx="8229600" cy="1051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132080" bIns="50800" numCol="1" anchor="ctr" anchorCtr="0" compatLnSpc="1">
            <a:prstTxWarp prst="textNoShape">
              <a:avLst/>
            </a:prstTxWarp>
          </a:bodyPr>
          <a:lstStyle>
            <a:lvl1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+mj-lt"/>
                <a:ea typeface="+mj-ea"/>
                <a:cs typeface="+mj-cs"/>
                <a:sym typeface="Calibri" charset="0"/>
              </a:defRPr>
            </a:lvl1pPr>
            <a:lvl2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2pPr>
            <a:lvl3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3pPr>
            <a:lvl4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4pPr>
            <a:lvl5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5pPr>
            <a:lvl6pPr marL="4968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6pPr>
            <a:lvl7pPr marL="9540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7pPr>
            <a:lvl8pPr marL="14112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8pPr>
            <a:lvl9pPr marL="18684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9pPr>
          </a:lstStyle>
          <a:p>
            <a:pPr eaLnBrk="1" hangingPunct="1"/>
            <a:r>
              <a:rPr lang="en-US" dirty="0">
                <a:latin typeface="Arial"/>
                <a:ea typeface="ＭＳ Ｐゴシック" charset="0"/>
                <a:cs typeface="Arial"/>
              </a:rPr>
              <a:t>The 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European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policy 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context</a:t>
            </a:r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/>
        </p:nvSpPr>
        <p:spPr bwMode="auto">
          <a:xfrm>
            <a:off x="1143568" y="6865162"/>
            <a:ext cx="8229600" cy="1341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132080" bIns="50800" numCol="1" anchor="t" anchorCtr="0" compatLnSpc="1">
            <a:prstTxWarp prst="textNoShape">
              <a:avLst/>
            </a:prstTxWarp>
          </a:bodyPr>
          <a:lstStyle>
            <a:lvl1pPr marL="382588" indent="-342900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1pPr>
            <a:lvl2pPr marL="731838" indent="-2857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2pPr>
            <a:lvl3pPr marL="1131888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3pPr>
            <a:lvl4pPr marL="1589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4pPr>
            <a:lvl5pPr marL="20462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5pPr>
            <a:lvl6pPr marL="25034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6pPr>
            <a:lvl7pPr marL="29606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7pPr>
            <a:lvl8pPr marL="34178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8pPr>
            <a:lvl9pPr marL="38750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9pPr>
          </a:lstStyle>
          <a:p>
            <a:pPr marL="39688" indent="0" eaLnBrk="1" hangingPunct="1">
              <a:lnSpc>
                <a:spcPct val="90000"/>
              </a:lnSpc>
              <a:buNone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The EU has a longstanding strategy to promote greater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safety and productivity for EU healthcare via advanced 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ICT, part of a broader strategy for growth and development via ICT known as i2010. This has been supported by several European Commission ‘Communications’ and a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programme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 of scientific projects funded through the ‘Framework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Programme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’, currently FP7.</a:t>
            </a:r>
          </a:p>
          <a:p>
            <a:pPr marL="39688" indent="0" eaLnBrk="1" hangingPunct="1">
              <a:lnSpc>
                <a:spcPct val="90000"/>
              </a:lnSpc>
              <a:buNone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These include:</a:t>
            </a:r>
            <a:endParaRPr lang="en-US" dirty="0">
              <a:latin typeface="Arial"/>
              <a:ea typeface="ＭＳ Ｐゴシック" charset="0"/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"/>
                <a:ea typeface="ＭＳ Ｐゴシック" charset="0"/>
                <a:cs typeface="Arial"/>
              </a:rPr>
              <a:t>Cross-border interoperability (COM 3282)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"/>
                <a:ea typeface="ＭＳ Ｐゴシック" charset="0"/>
                <a:cs typeface="Arial"/>
              </a:rPr>
              <a:t>Empowerment and evidence-based care (COM 630) </a:t>
            </a:r>
            <a:r>
              <a:rPr lang="ja-JP" altLang="en-US" dirty="0">
                <a:latin typeface="Arial"/>
                <a:ea typeface="ＭＳ Ｐゴシック" charset="0"/>
                <a:cs typeface="Arial"/>
              </a:rPr>
              <a:t>“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together for health</a:t>
            </a:r>
            <a:r>
              <a:rPr lang="ja-JP" altLang="en-US" dirty="0">
                <a:latin typeface="Arial"/>
                <a:ea typeface="ＭＳ Ｐゴシック" charset="0"/>
                <a:cs typeface="Arial"/>
              </a:rPr>
              <a:t>”</a:t>
            </a:r>
            <a:endParaRPr lang="en-US" dirty="0">
              <a:latin typeface="Arial"/>
              <a:ea typeface="ＭＳ Ｐゴシック" charset="0"/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There is also an intention to improve uptake and ease of use of the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eHR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, and to promote the development and adoption of international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 s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tandards including Hl7, CDISC, BRIDG and CEN/ISO13606.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latin typeface="Arial"/>
              <a:ea typeface="ＭＳ Ｐゴシック" charset="0"/>
              <a:cs typeface="Arial"/>
            </a:endParaRPr>
          </a:p>
          <a:p>
            <a:pPr marL="39688" indent="0" eaLnBrk="1" hangingPunct="1">
              <a:lnSpc>
                <a:spcPct val="90000"/>
              </a:lnSpc>
              <a:buNone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The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TRANSFoRm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 project was funded under a competitive call from the ICT (Health) FP7 Work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Programme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, with the aims of:</a:t>
            </a:r>
          </a:p>
          <a:p>
            <a:pPr marL="554038" indent="-514350" eaLnBrk="1" hangingPunct="1">
              <a:lnSpc>
                <a:spcPct val="90000"/>
              </a:lnSpc>
              <a:buAutoNum type="arabicPeriod"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Enabling integration between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eHR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 and research information systems.</a:t>
            </a:r>
          </a:p>
          <a:p>
            <a:pPr marL="554038" indent="-514350" eaLnBrk="1" hangingPunct="1">
              <a:lnSpc>
                <a:spcPct val="90000"/>
              </a:lnSpc>
              <a:buAutoNum type="arabicPeriod"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Enabling effective knowledge translation to support patient safety.</a:t>
            </a:r>
          </a:p>
          <a:p>
            <a:pPr marL="39688" indent="0" eaLnBrk="1" hangingPunct="1">
              <a:lnSpc>
                <a:spcPct val="90000"/>
              </a:lnSpc>
              <a:buNone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These two aims are best encapsulated by the term ‘The learning Healthcare System’.</a:t>
            </a:r>
          </a:p>
          <a:p>
            <a:pPr marL="39688" indent="0" eaLnBrk="1" hangingPunct="1">
              <a:lnSpc>
                <a:spcPct val="90000"/>
              </a:lnSpc>
              <a:buNone/>
            </a:pPr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16890232" y="12927886"/>
            <a:ext cx="16004733" cy="10693369"/>
            <a:chOff x="1065398" y="16875181"/>
            <a:chExt cx="8039099" cy="4192587"/>
          </a:xfrm>
        </p:grpSpPr>
        <p:grpSp>
          <p:nvGrpSpPr>
            <p:cNvPr id="31" name="Group 30"/>
            <p:cNvGrpSpPr>
              <a:grpSpLocks/>
            </p:cNvGrpSpPr>
            <p:nvPr/>
          </p:nvGrpSpPr>
          <p:grpSpPr bwMode="auto">
            <a:xfrm>
              <a:off x="4151497" y="16876768"/>
              <a:ext cx="1878013" cy="914400"/>
              <a:chOff x="0" y="0"/>
              <a:chExt cx="1183" cy="576"/>
            </a:xfrm>
          </p:grpSpPr>
          <p:sp>
            <p:nvSpPr>
              <p:cNvPr id="51" name="AutoShape 5"/>
              <p:cNvSpPr>
                <a:spLocks/>
              </p:cNvSpPr>
              <p:nvPr/>
            </p:nvSpPr>
            <p:spPr bwMode="auto">
              <a:xfrm>
                <a:off x="0" y="0"/>
                <a:ext cx="1183" cy="576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 scaled="1"/>
              </a:gradFill>
              <a:ln w="12700">
                <a:solidFill>
                  <a:srgbClr val="4A7E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5399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>
                  <a:defRPr/>
                </a:pPr>
                <a:endParaRPr lang="en-US" kern="1200">
                  <a:latin typeface="Arial"/>
                  <a:ea typeface="ヒラギノ角ゴ ProN W3" charset="-128"/>
                  <a:cs typeface="Arial"/>
                </a:endParaRPr>
              </a:p>
            </p:txBody>
          </p:sp>
          <p:sp>
            <p:nvSpPr>
              <p:cNvPr id="52" name="Rectangle 51"/>
              <p:cNvSpPr>
                <a:spLocks/>
              </p:cNvSpPr>
              <p:nvPr/>
            </p:nvSpPr>
            <p:spPr bwMode="auto">
              <a:xfrm>
                <a:off x="9" y="152"/>
                <a:ext cx="1128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8100" tIns="38100" rIns="89267" bIns="38100" anchor="ctr"/>
              <a:lstStyle/>
              <a:p>
                <a:pPr marL="12700" algn="ctr"/>
                <a:r>
                  <a:rPr lang="en-US" sz="4000" kern="1200" dirty="0">
                    <a:solidFill>
                      <a:srgbClr val="FFFFFF"/>
                    </a:solidFill>
                    <a:latin typeface="Arial"/>
                    <a:cs typeface="Arial"/>
                  </a:rPr>
                  <a:t>SAFER CLINICAL PRACTICE</a:t>
                </a:r>
              </a:p>
            </p:txBody>
          </p:sp>
        </p:grpSp>
        <p:grpSp>
          <p:nvGrpSpPr>
            <p:cNvPr id="32" name="Group 31"/>
            <p:cNvGrpSpPr>
              <a:grpSpLocks/>
            </p:cNvGrpSpPr>
            <p:nvPr/>
          </p:nvGrpSpPr>
          <p:grpSpPr bwMode="auto">
            <a:xfrm>
              <a:off x="4135622" y="20153368"/>
              <a:ext cx="1893888" cy="914400"/>
              <a:chOff x="-10" y="0"/>
              <a:chExt cx="1193" cy="576"/>
            </a:xfrm>
          </p:grpSpPr>
          <p:sp>
            <p:nvSpPr>
              <p:cNvPr id="49" name="AutoShape 8"/>
              <p:cNvSpPr>
                <a:spLocks/>
              </p:cNvSpPr>
              <p:nvPr/>
            </p:nvSpPr>
            <p:spPr bwMode="auto">
              <a:xfrm>
                <a:off x="0" y="0"/>
                <a:ext cx="1183" cy="576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 scaled="1"/>
              </a:gradFill>
              <a:ln w="12700">
                <a:solidFill>
                  <a:srgbClr val="4A7E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5399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>
                  <a:defRPr/>
                </a:pPr>
                <a:endParaRPr lang="en-US" kern="1200">
                  <a:latin typeface="Arial"/>
                  <a:ea typeface="ヒラギノ角ゴ ProN W3" charset="-128"/>
                  <a:cs typeface="Arial"/>
                </a:endParaRPr>
              </a:p>
            </p:txBody>
          </p:sp>
          <p:sp>
            <p:nvSpPr>
              <p:cNvPr id="50" name="Rectangle 49"/>
              <p:cNvSpPr>
                <a:spLocks/>
              </p:cNvSpPr>
              <p:nvPr/>
            </p:nvSpPr>
            <p:spPr bwMode="auto">
              <a:xfrm>
                <a:off x="-10" y="152"/>
                <a:ext cx="1128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8100" tIns="38100" rIns="89267" bIns="38100" anchor="ctr"/>
              <a:lstStyle/>
              <a:p>
                <a:pPr marL="12700" algn="ctr"/>
                <a:r>
                  <a:rPr lang="en-US" sz="4000" kern="1200" dirty="0">
                    <a:solidFill>
                      <a:srgbClr val="FFFFFF"/>
                    </a:solidFill>
                    <a:latin typeface="Arial"/>
                    <a:cs typeface="Arial"/>
                  </a:rPr>
                  <a:t>MORE RESEARCH EVIDENCE</a:t>
                </a:r>
              </a:p>
            </p:txBody>
          </p:sp>
        </p:grpSp>
        <p:grpSp>
          <p:nvGrpSpPr>
            <p:cNvPr id="33" name="Group 32"/>
            <p:cNvGrpSpPr>
              <a:grpSpLocks/>
            </p:cNvGrpSpPr>
            <p:nvPr/>
          </p:nvGrpSpPr>
          <p:grpSpPr bwMode="auto">
            <a:xfrm rot="16200000">
              <a:off x="384361" y="17607019"/>
              <a:ext cx="4140200" cy="2778125"/>
              <a:chOff x="0" y="0"/>
              <a:chExt cx="2608" cy="1749"/>
            </a:xfrm>
          </p:grpSpPr>
          <p:sp>
            <p:nvSpPr>
              <p:cNvPr id="45" name="AutoShape 11"/>
              <p:cNvSpPr>
                <a:spLocks/>
              </p:cNvSpPr>
              <p:nvPr/>
            </p:nvSpPr>
            <p:spPr bwMode="auto">
              <a:xfrm>
                <a:off x="0" y="0"/>
                <a:ext cx="2608" cy="174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99">
                    <a:moveTo>
                      <a:pt x="0" y="21599"/>
                    </a:moveTo>
                    <a:cubicBezTo>
                      <a:pt x="0" y="9671"/>
                      <a:pt x="3677" y="0"/>
                      <a:pt x="8213" y="0"/>
                    </a:cubicBezTo>
                    <a:lnTo>
                      <a:pt x="11836" y="0"/>
                    </a:lnTo>
                    <a:cubicBezTo>
                      <a:pt x="15582" y="-1"/>
                      <a:pt x="18853" y="6662"/>
                      <a:pt x="19790" y="16198"/>
                    </a:cubicBezTo>
                    <a:lnTo>
                      <a:pt x="21600" y="16199"/>
                    </a:lnTo>
                    <a:lnTo>
                      <a:pt x="18239" y="21599"/>
                    </a:lnTo>
                    <a:lnTo>
                      <a:pt x="14354" y="16199"/>
                    </a:lnTo>
                    <a:lnTo>
                      <a:pt x="16167" y="16198"/>
                    </a:lnTo>
                    <a:cubicBezTo>
                      <a:pt x="15397" y="8362"/>
                      <a:pt x="13026" y="2314"/>
                      <a:pt x="10024" y="531"/>
                    </a:cubicBezTo>
                    <a:lnTo>
                      <a:pt x="10024" y="532"/>
                    </a:lnTo>
                    <a:cubicBezTo>
                      <a:pt x="6281" y="2759"/>
                      <a:pt x="3622" y="11506"/>
                      <a:pt x="3622" y="21599"/>
                    </a:cubicBezTo>
                    <a:close/>
                    <a:moveTo>
                      <a:pt x="0" y="21599"/>
                    </a:moveTo>
                  </a:path>
                </a:pathLst>
              </a:custGeom>
              <a:gradFill rotWithShape="0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 scaled="1"/>
              </a:gradFill>
              <a:ln w="12700">
                <a:solidFill>
                  <a:srgbClr val="4A7EBB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38100" dist="25399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>
                  <a:defRPr/>
                </a:pPr>
                <a:endParaRPr lang="en-US" kern="1200">
                  <a:latin typeface="Arial"/>
                  <a:ea typeface="ヒラギノ角ゴ ProN W3" charset="-128"/>
                  <a:cs typeface="Arial"/>
                </a:endParaRPr>
              </a:p>
            </p:txBody>
          </p:sp>
          <p:sp>
            <p:nvSpPr>
              <p:cNvPr id="46" name="AutoShape 12"/>
              <p:cNvSpPr>
                <a:spLocks/>
              </p:cNvSpPr>
              <p:nvPr/>
            </p:nvSpPr>
            <p:spPr bwMode="auto">
              <a:xfrm>
                <a:off x="0" y="0"/>
                <a:ext cx="1210" cy="1749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0" y="21600"/>
                    </a:moveTo>
                    <a:cubicBezTo>
                      <a:pt x="0" y="9671"/>
                      <a:pt x="7924" y="0"/>
                      <a:pt x="17699" y="0"/>
                    </a:cubicBezTo>
                    <a:cubicBezTo>
                      <a:pt x="19012" y="0"/>
                      <a:pt x="20320" y="178"/>
                      <a:pt x="21600" y="531"/>
                    </a:cubicBezTo>
                    <a:lnTo>
                      <a:pt x="21600" y="532"/>
                    </a:lnTo>
                    <a:cubicBezTo>
                      <a:pt x="13533" y="2759"/>
                      <a:pt x="7806" y="11507"/>
                      <a:pt x="7806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3266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kern="1200">
                  <a:latin typeface="Arial"/>
                  <a:cs typeface="Arial"/>
                </a:endParaRPr>
              </a:p>
            </p:txBody>
          </p:sp>
          <p:sp>
            <p:nvSpPr>
              <p:cNvPr id="47" name="AutoShape 13"/>
              <p:cNvSpPr>
                <a:spLocks/>
              </p:cNvSpPr>
              <p:nvPr/>
            </p:nvSpPr>
            <p:spPr bwMode="auto">
              <a:xfrm>
                <a:off x="991" y="0"/>
                <a:ext cx="219" cy="43"/>
              </a:xfrm>
              <a:custGeom>
                <a:avLst/>
                <a:gdLst>
                  <a:gd name="T0" fmla="*/ 0 w 21600"/>
                  <a:gd name="T1" fmla="*/ 0 h 21596"/>
                  <a:gd name="T2" fmla="*/ 21600 w 21600"/>
                  <a:gd name="T3" fmla="*/ 21596 h 21596"/>
                </a:gdLst>
                <a:ahLst/>
                <a:cxnLst/>
                <a:rect l="T0" t="T1" r="T2" b="T3"/>
                <a:pathLst>
                  <a:path w="21600" h="21596">
                    <a:moveTo>
                      <a:pt x="0" y="0"/>
                    </a:moveTo>
                    <a:cubicBezTo>
                      <a:pt x="7267" y="-4"/>
                      <a:pt x="14512" y="7239"/>
                      <a:pt x="21600" y="21596"/>
                    </a:cubicBezTo>
                  </a:path>
                </a:pathLst>
              </a:custGeom>
              <a:noFill/>
              <a:ln w="12700">
                <a:solidFill>
                  <a:srgbClr val="4A7EB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kern="1200">
                  <a:latin typeface="Arial"/>
                  <a:cs typeface="Arial"/>
                </a:endParaRPr>
              </a:p>
            </p:txBody>
          </p:sp>
          <p:sp>
            <p:nvSpPr>
              <p:cNvPr id="48" name="Rectangle 47"/>
              <p:cNvSpPr>
                <a:spLocks/>
              </p:cNvSpPr>
              <p:nvPr/>
            </p:nvSpPr>
            <p:spPr bwMode="auto">
              <a:xfrm>
                <a:off x="495" y="234"/>
                <a:ext cx="1430" cy="12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kern="1200">
                  <a:latin typeface="Arial"/>
                  <a:cs typeface="Arial"/>
                </a:endParaRPr>
              </a:p>
            </p:txBody>
          </p:sp>
        </p:grpSp>
        <p:grpSp>
          <p:nvGrpSpPr>
            <p:cNvPr id="34" name="Group 33"/>
            <p:cNvGrpSpPr>
              <a:grpSpLocks/>
            </p:cNvGrpSpPr>
            <p:nvPr/>
          </p:nvGrpSpPr>
          <p:grpSpPr bwMode="auto">
            <a:xfrm>
              <a:off x="6208897" y="16875181"/>
              <a:ext cx="2895600" cy="4141787"/>
              <a:chOff x="0" y="0"/>
              <a:chExt cx="1823" cy="2608"/>
            </a:xfrm>
          </p:grpSpPr>
          <p:sp>
            <p:nvSpPr>
              <p:cNvPr id="41" name="AutoShape 16"/>
              <p:cNvSpPr>
                <a:spLocks/>
              </p:cNvSpPr>
              <p:nvPr/>
            </p:nvSpPr>
            <p:spPr bwMode="auto">
              <a:xfrm>
                <a:off x="0" y="0"/>
                <a:ext cx="1823" cy="260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0"/>
                    </a:moveTo>
                    <a:cubicBezTo>
                      <a:pt x="11929" y="0"/>
                      <a:pt x="21600" y="3625"/>
                      <a:pt x="21600" y="8098"/>
                    </a:cubicBezTo>
                    <a:lnTo>
                      <a:pt x="21600" y="11872"/>
                    </a:lnTo>
                    <a:cubicBezTo>
                      <a:pt x="21600" y="15565"/>
                      <a:pt x="14937" y="18789"/>
                      <a:pt x="5401" y="19713"/>
                    </a:cubicBezTo>
                    <a:lnTo>
                      <a:pt x="5400" y="21600"/>
                    </a:lnTo>
                    <a:lnTo>
                      <a:pt x="0" y="18082"/>
                    </a:lnTo>
                    <a:lnTo>
                      <a:pt x="5400" y="14049"/>
                    </a:lnTo>
                    <a:lnTo>
                      <a:pt x="5401" y="15938"/>
                    </a:lnTo>
                    <a:cubicBezTo>
                      <a:pt x="13140" y="15189"/>
                      <a:pt x="19142" y="12899"/>
                      <a:pt x="21005" y="9985"/>
                    </a:cubicBezTo>
                    <a:cubicBezTo>
                      <a:pt x="18677" y="6343"/>
                      <a:pt x="9990" y="3775"/>
                      <a:pt x="0" y="3775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adFill rotWithShape="0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 scaled="1"/>
              </a:gradFill>
              <a:ln w="12700">
                <a:solidFill>
                  <a:srgbClr val="4A7EBB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38100" dist="25399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>
                  <a:defRPr/>
                </a:pPr>
                <a:endParaRPr lang="en-US" kern="1200">
                  <a:latin typeface="Arial"/>
                  <a:ea typeface="ヒラギノ角ゴ ProN W3" charset="-128"/>
                  <a:cs typeface="Arial"/>
                </a:endParaRPr>
              </a:p>
            </p:txBody>
          </p:sp>
          <p:sp>
            <p:nvSpPr>
              <p:cNvPr id="42" name="AutoShape 17"/>
              <p:cNvSpPr>
                <a:spLocks/>
              </p:cNvSpPr>
              <p:nvPr/>
            </p:nvSpPr>
            <p:spPr bwMode="auto">
              <a:xfrm>
                <a:off x="0" y="0"/>
                <a:ext cx="1823" cy="1433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0" y="0"/>
                    </a:moveTo>
                    <a:cubicBezTo>
                      <a:pt x="11929" y="0"/>
                      <a:pt x="21600" y="6596"/>
                      <a:pt x="21600" y="14733"/>
                    </a:cubicBezTo>
                    <a:lnTo>
                      <a:pt x="21600" y="21600"/>
                    </a:lnTo>
                    <a:cubicBezTo>
                      <a:pt x="21600" y="13463"/>
                      <a:pt x="11929" y="6867"/>
                      <a:pt x="0" y="6867"/>
                    </a:cubicBezTo>
                    <a:close/>
                    <a:moveTo>
                      <a:pt x="0" y="0"/>
                    </a:moveTo>
                  </a:path>
                </a:pathLst>
              </a:custGeom>
              <a:solidFill>
                <a:srgbClr val="3266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kern="1200">
                  <a:latin typeface="Arial"/>
                  <a:cs typeface="Arial"/>
                </a:endParaRPr>
              </a:p>
            </p:txBody>
          </p:sp>
          <p:sp>
            <p:nvSpPr>
              <p:cNvPr id="43" name="AutoShape 18"/>
              <p:cNvSpPr>
                <a:spLocks/>
              </p:cNvSpPr>
              <p:nvPr/>
            </p:nvSpPr>
            <p:spPr bwMode="auto">
              <a:xfrm>
                <a:off x="1773" y="1205"/>
                <a:ext cx="50" cy="228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/>
                <a:rect l="T0" t="T1" r="T2" b="T3"/>
                <a:pathLst>
                  <a:path w="21600" h="21600">
                    <a:moveTo>
                      <a:pt x="21600" y="21600"/>
                    </a:moveTo>
                    <a:cubicBezTo>
                      <a:pt x="21600" y="14325"/>
                      <a:pt x="14350" y="7075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4A7EBB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kern="1200">
                  <a:latin typeface="Arial"/>
                  <a:cs typeface="Arial"/>
                </a:endParaRPr>
              </a:p>
            </p:txBody>
          </p:sp>
          <p:sp>
            <p:nvSpPr>
              <p:cNvPr id="44" name="Rectangle 43"/>
              <p:cNvSpPr>
                <a:spLocks/>
              </p:cNvSpPr>
              <p:nvPr/>
            </p:nvSpPr>
            <p:spPr bwMode="auto">
              <a:xfrm>
                <a:off x="244" y="489"/>
                <a:ext cx="1335" cy="14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kern="1200">
                  <a:latin typeface="Arial"/>
                  <a:cs typeface="Arial"/>
                </a:endParaRPr>
              </a:p>
            </p:txBody>
          </p:sp>
        </p:grpSp>
        <p:grpSp>
          <p:nvGrpSpPr>
            <p:cNvPr id="35" name="Group 34"/>
            <p:cNvGrpSpPr>
              <a:grpSpLocks/>
            </p:cNvGrpSpPr>
            <p:nvPr/>
          </p:nvGrpSpPr>
          <p:grpSpPr bwMode="auto">
            <a:xfrm>
              <a:off x="4149910" y="17867368"/>
              <a:ext cx="1879601" cy="2286000"/>
              <a:chOff x="0" y="0"/>
              <a:chExt cx="1184" cy="1440"/>
            </a:xfrm>
          </p:grpSpPr>
          <p:sp>
            <p:nvSpPr>
              <p:cNvPr id="39" name="AutoShape 21"/>
              <p:cNvSpPr>
                <a:spLocks/>
              </p:cNvSpPr>
              <p:nvPr/>
            </p:nvSpPr>
            <p:spPr bwMode="auto">
              <a:xfrm>
                <a:off x="0" y="0"/>
                <a:ext cx="1183" cy="144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5603"/>
                    </a:moveTo>
                    <a:lnTo>
                      <a:pt x="8100" y="5603"/>
                    </a:lnTo>
                    <a:lnTo>
                      <a:pt x="8100" y="4436"/>
                    </a:lnTo>
                    <a:lnTo>
                      <a:pt x="5400" y="4436"/>
                    </a:lnTo>
                    <a:lnTo>
                      <a:pt x="10800" y="0"/>
                    </a:lnTo>
                    <a:lnTo>
                      <a:pt x="16200" y="4436"/>
                    </a:lnTo>
                    <a:lnTo>
                      <a:pt x="13500" y="4436"/>
                    </a:lnTo>
                    <a:lnTo>
                      <a:pt x="13500" y="5603"/>
                    </a:lnTo>
                    <a:lnTo>
                      <a:pt x="21600" y="5603"/>
                    </a:lnTo>
                    <a:lnTo>
                      <a:pt x="21600" y="15997"/>
                    </a:lnTo>
                    <a:lnTo>
                      <a:pt x="13500" y="15997"/>
                    </a:lnTo>
                    <a:lnTo>
                      <a:pt x="13500" y="17164"/>
                    </a:lnTo>
                    <a:lnTo>
                      <a:pt x="16200" y="17164"/>
                    </a:lnTo>
                    <a:lnTo>
                      <a:pt x="10800" y="21600"/>
                    </a:lnTo>
                    <a:lnTo>
                      <a:pt x="5400" y="17164"/>
                    </a:lnTo>
                    <a:lnTo>
                      <a:pt x="8100" y="17164"/>
                    </a:lnTo>
                    <a:lnTo>
                      <a:pt x="8100" y="15997"/>
                    </a:lnTo>
                    <a:lnTo>
                      <a:pt x="0" y="15997"/>
                    </a:lnTo>
                    <a:close/>
                    <a:moveTo>
                      <a:pt x="0" y="5603"/>
                    </a:moveTo>
                  </a:path>
                </a:pathLst>
              </a:custGeom>
              <a:gradFill rotWithShape="0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 scaled="1"/>
              </a:gradFill>
              <a:ln w="12700">
                <a:solidFill>
                  <a:srgbClr val="4A7EBB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38100" dist="25399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>
                  <a:defRPr/>
                </a:pPr>
                <a:endParaRPr lang="en-US" kern="1200">
                  <a:latin typeface="Arial"/>
                  <a:ea typeface="ヒラギノ角ゴ ProN W3" charset="-128"/>
                  <a:cs typeface="Arial"/>
                </a:endParaRPr>
              </a:p>
            </p:txBody>
          </p:sp>
          <p:sp>
            <p:nvSpPr>
              <p:cNvPr id="40" name="Rectangle 39"/>
              <p:cNvSpPr>
                <a:spLocks/>
              </p:cNvSpPr>
              <p:nvPr/>
            </p:nvSpPr>
            <p:spPr bwMode="auto">
              <a:xfrm>
                <a:off x="0" y="472"/>
                <a:ext cx="1184" cy="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8100" tIns="38100" bIns="38100" anchor="ctr"/>
              <a:lstStyle/>
              <a:p>
                <a:pPr marL="14288" algn="ctr"/>
                <a:r>
                  <a:rPr lang="en-US" sz="2800" kern="1200" dirty="0" err="1">
                    <a:solidFill>
                      <a:srgbClr val="FFFFFF"/>
                    </a:solidFill>
                    <a:latin typeface="Arial"/>
                    <a:cs typeface="Arial"/>
                  </a:rPr>
                  <a:t>TRANSFoRm</a:t>
                </a:r>
                <a:endParaRPr lang="en-US" sz="2800" kern="1200" dirty="0">
                  <a:solidFill>
                    <a:srgbClr val="FFFFFF"/>
                  </a:solidFill>
                  <a:latin typeface="Arial"/>
                  <a:cs typeface="Arial"/>
                </a:endParaRPr>
              </a:p>
              <a:p>
                <a:pPr marL="14288"/>
                <a:r>
                  <a:rPr lang="en-US" sz="2800" kern="1200" dirty="0">
                    <a:solidFill>
                      <a:srgbClr val="FFFFFF"/>
                    </a:solidFill>
                    <a:latin typeface="Arial"/>
                    <a:cs typeface="Arial"/>
                  </a:rPr>
                  <a:t>-INTEGRATION</a:t>
                </a:r>
              </a:p>
              <a:p>
                <a:pPr marL="14288"/>
                <a:r>
                  <a:rPr lang="en-US" sz="2800" kern="1200" dirty="0">
                    <a:solidFill>
                      <a:srgbClr val="FFFFFF"/>
                    </a:solidFill>
                    <a:latin typeface="Arial"/>
                    <a:cs typeface="Arial"/>
                  </a:rPr>
                  <a:t>-INTEROPERABILITY</a:t>
                </a:r>
              </a:p>
              <a:p>
                <a:pPr marL="14288"/>
                <a:r>
                  <a:rPr lang="en-US" sz="2800" kern="1200" dirty="0">
                    <a:solidFill>
                      <a:srgbClr val="FFFFFF"/>
                    </a:solidFill>
                    <a:latin typeface="Arial"/>
                    <a:cs typeface="Arial"/>
                  </a:rPr>
                  <a:t>-SERVICES</a:t>
                </a:r>
              </a:p>
            </p:txBody>
          </p:sp>
        </p:grpSp>
      </p:grpSp>
      <p:sp>
        <p:nvSpPr>
          <p:cNvPr id="36" name="Rectangle 35"/>
          <p:cNvSpPr>
            <a:spLocks/>
          </p:cNvSpPr>
          <p:nvPr/>
        </p:nvSpPr>
        <p:spPr bwMode="auto">
          <a:xfrm rot="10800000" flipV="1">
            <a:off x="18142263" y="17808782"/>
            <a:ext cx="4278831" cy="92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/>
            <a:r>
              <a:rPr lang="en-US" sz="3200" kern="1200" dirty="0">
                <a:solidFill>
                  <a:schemeClr val="tx1"/>
                </a:solidFill>
                <a:latin typeface="Arial"/>
                <a:cs typeface="Arial"/>
              </a:rPr>
              <a:t>KNOWLEDGE TRANSLATION</a:t>
            </a:r>
          </a:p>
        </p:txBody>
      </p:sp>
      <p:sp>
        <p:nvSpPr>
          <p:cNvPr id="37" name="Rectangle 36"/>
          <p:cNvSpPr>
            <a:spLocks/>
          </p:cNvSpPr>
          <p:nvPr/>
        </p:nvSpPr>
        <p:spPr bwMode="auto">
          <a:xfrm>
            <a:off x="27619424" y="17808782"/>
            <a:ext cx="4114800" cy="93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/>
            <a:r>
              <a:rPr lang="en-US" sz="3200" kern="1200" dirty="0">
                <a:solidFill>
                  <a:schemeClr val="tx1"/>
                </a:solidFill>
                <a:latin typeface="Arial"/>
                <a:cs typeface="Arial"/>
              </a:rPr>
              <a:t>EPIDEMIOLOGICAL STUDIES AND RCTS</a:t>
            </a:r>
          </a:p>
        </p:txBody>
      </p:sp>
      <p:sp>
        <p:nvSpPr>
          <p:cNvPr id="38" name="Rectangle 37"/>
          <p:cNvSpPr>
            <a:spLocks noGrp="1" noChangeArrowheads="1"/>
          </p:cNvSpPr>
          <p:nvPr/>
        </p:nvSpPr>
        <p:spPr bwMode="auto">
          <a:xfrm>
            <a:off x="17630210" y="11442776"/>
            <a:ext cx="1526475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132080" bIns="50800" numCol="1" anchor="ctr" anchorCtr="0" compatLnSpc="1">
            <a:prstTxWarp prst="textNoShape">
              <a:avLst/>
            </a:prstTxWarp>
          </a:bodyPr>
          <a:lstStyle>
            <a:lvl1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+mj-lt"/>
                <a:ea typeface="+mj-ea"/>
                <a:cs typeface="+mj-cs"/>
                <a:sym typeface="Calibri" charset="0"/>
              </a:defRPr>
            </a:lvl1pPr>
            <a:lvl2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2pPr>
            <a:lvl3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3pPr>
            <a:lvl4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4pPr>
            <a:lvl5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5pPr>
            <a:lvl6pPr marL="4968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6pPr>
            <a:lvl7pPr marL="9540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7pPr>
            <a:lvl8pPr marL="14112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8pPr>
            <a:lvl9pPr marL="18684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9pPr>
          </a:lstStyle>
          <a:p>
            <a:pPr eaLnBrk="1" hangingPunct="1"/>
            <a:r>
              <a:rPr lang="en-US" sz="6000" dirty="0">
                <a:latin typeface="Arial"/>
                <a:ea typeface="ＭＳ Ｐゴシック" charset="0"/>
                <a:cs typeface="Arial"/>
              </a:rPr>
              <a:t>The learning healthcare system</a:t>
            </a:r>
          </a:p>
        </p:txBody>
      </p:sp>
      <p:sp>
        <p:nvSpPr>
          <p:cNvPr id="54" name="Title 1"/>
          <p:cNvSpPr>
            <a:spLocks noGrp="1"/>
          </p:cNvSpPr>
          <p:nvPr/>
        </p:nvSpPr>
        <p:spPr bwMode="auto">
          <a:xfrm>
            <a:off x="10808335" y="4827588"/>
            <a:ext cx="9222488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>
            <a:lvl1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+mj-lt"/>
                <a:ea typeface="+mj-ea"/>
                <a:cs typeface="+mj-cs"/>
                <a:sym typeface="Calibri" charset="0"/>
              </a:defRPr>
            </a:lvl1pPr>
            <a:lvl2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2pPr>
            <a:lvl3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3pPr>
            <a:lvl4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4pPr>
            <a:lvl5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5pPr>
            <a:lvl6pPr marL="4968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6pPr>
            <a:lvl7pPr marL="9540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7pPr>
            <a:lvl8pPr marL="14112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8pPr>
            <a:lvl9pPr marL="18684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9pPr>
          </a:lstStyle>
          <a:p>
            <a:r>
              <a:rPr lang="en-US" dirty="0" smtClean="0">
                <a:latin typeface="Arial"/>
                <a:ea typeface="ＭＳ Ｐゴシック" charset="0"/>
                <a:cs typeface="Arial"/>
              </a:rPr>
              <a:t>Three Primary Care-based use cases span the project</a:t>
            </a:r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55" name="Content Placeholder 2"/>
          <p:cNvSpPr>
            <a:spLocks noGrp="1"/>
          </p:cNvSpPr>
          <p:nvPr/>
        </p:nvSpPr>
        <p:spPr bwMode="auto">
          <a:xfrm>
            <a:off x="9772462" y="6913450"/>
            <a:ext cx="10258361" cy="1447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>
            <a:lvl1pPr marL="382588" indent="-342900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1pPr>
            <a:lvl2pPr marL="731838" indent="-2857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2pPr>
            <a:lvl3pPr marL="1131888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3pPr>
            <a:lvl4pPr marL="1589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4pPr>
            <a:lvl5pPr marL="20462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5pPr>
            <a:lvl6pPr marL="25034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6pPr>
            <a:lvl7pPr marL="29606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7pPr>
            <a:lvl8pPr marL="34178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8pPr>
            <a:lvl9pPr marL="38750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9pPr>
          </a:lstStyle>
          <a:p>
            <a:pPr marL="446088" lvl="1" indent="0">
              <a:buNone/>
            </a:pP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The project is based in Primary Care in Europe. The purpose of the three use cases is to: </a:t>
            </a:r>
          </a:p>
          <a:p>
            <a:pPr marL="960438" lvl="1" indent="-514350">
              <a:buAutoNum type="arabicPeriod"/>
            </a:pP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Define the technical requirements.</a:t>
            </a:r>
          </a:p>
          <a:p>
            <a:pPr marL="960438" lvl="1" indent="-514350">
              <a:buAutoNum type="arabicPeriod"/>
            </a:pP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Delineate the space within which regulatory issues, privacy, security and provenance will operate.</a:t>
            </a:r>
          </a:p>
          <a:p>
            <a:pPr marL="960438" lvl="1" indent="-514350">
              <a:buAutoNum type="arabicPeriod"/>
            </a:pP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Lead to the development of technical validation and pilot studies in year 5.</a:t>
            </a:r>
          </a:p>
          <a:p>
            <a:pPr marL="960438" lvl="1" indent="-514350">
              <a:buAutoNum type="arabicPeriod"/>
            </a:pP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Lead to proposals for full clinical studies to be funded subsequently.</a:t>
            </a:r>
          </a:p>
          <a:p>
            <a:pPr marL="446088" lvl="1" indent="0">
              <a:buNone/>
            </a:pP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The projects are:</a:t>
            </a:r>
            <a:endParaRPr lang="en-US" sz="3200" dirty="0">
              <a:latin typeface="Arial"/>
              <a:ea typeface="ヒラギノ角ゴ ProN W3" charset="0"/>
              <a:cs typeface="Arial"/>
            </a:endParaRPr>
          </a:p>
          <a:p>
            <a:pPr marL="960438" lvl="1" indent="-514350">
              <a:buAutoNum type="arabicPeriod"/>
            </a:pP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Genotype</a:t>
            </a:r>
            <a:r>
              <a:rPr lang="en-US" sz="3200" dirty="0">
                <a:latin typeface="Arial"/>
                <a:ea typeface="ヒラギノ角ゴ ProN W3" charset="0"/>
                <a:cs typeface="Arial"/>
              </a:rPr>
              <a:t>-phenotype </a:t>
            </a: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study of a) risk of complications and b) response to oral therapy </a:t>
            </a:r>
            <a:br>
              <a:rPr lang="en-US" sz="3200" dirty="0" smtClean="0">
                <a:latin typeface="Arial"/>
                <a:ea typeface="ヒラギノ角ゴ ProN W3" charset="0"/>
                <a:cs typeface="Arial"/>
              </a:rPr>
            </a:b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in Type II Diabetes Mellitus</a:t>
            </a:r>
          </a:p>
          <a:p>
            <a:pPr marL="889000" lvl="1" indent="-442913">
              <a:buNone/>
            </a:pP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2. Cohort study and an RCT of Proton </a:t>
            </a:r>
            <a:br>
              <a:rPr lang="en-US" sz="3200" dirty="0" smtClean="0">
                <a:latin typeface="Arial"/>
                <a:ea typeface="ヒラギノ角ゴ ProN W3" charset="0"/>
                <a:cs typeface="Arial"/>
              </a:rPr>
            </a:b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pump inhibitors in Gastro-esophageal </a:t>
            </a:r>
            <a:br>
              <a:rPr lang="en-US" sz="3200" dirty="0" smtClean="0">
                <a:latin typeface="Arial"/>
                <a:ea typeface="ヒラギノ角ゴ ProN W3" charset="0"/>
                <a:cs typeface="Arial"/>
              </a:rPr>
            </a:b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reflux disease.</a:t>
            </a:r>
          </a:p>
          <a:p>
            <a:pPr marL="446088" lvl="1" indent="0">
              <a:buNone/>
            </a:pP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3. Decision Support for the </a:t>
            </a:r>
          </a:p>
          <a:p>
            <a:pPr marL="979488" lvl="1" indent="0">
              <a:buNone/>
            </a:pPr>
            <a:r>
              <a:rPr lang="en-US" sz="3200" dirty="0" smtClean="0">
                <a:latin typeface="Arial"/>
                <a:ea typeface="ヒラギノ角ゴ ProN W3" charset="0"/>
                <a:cs typeface="Arial"/>
              </a:rPr>
              <a:t>primary care diagnosis of</a:t>
            </a:r>
            <a:endParaRPr lang="en-US" sz="3200" dirty="0">
              <a:latin typeface="Arial"/>
              <a:ea typeface="ヒラギノ角ゴ ProN W3" charset="0"/>
              <a:cs typeface="Arial"/>
            </a:endParaRPr>
          </a:p>
          <a:p>
            <a:pPr lvl="2"/>
            <a:r>
              <a:rPr lang="en-US" sz="3200" dirty="0">
                <a:latin typeface="Arial"/>
                <a:ea typeface="ＭＳ Ｐゴシック" charset="0"/>
                <a:cs typeface="Arial"/>
              </a:rPr>
              <a:t>Chest Pain</a:t>
            </a:r>
          </a:p>
          <a:p>
            <a:pPr lvl="2"/>
            <a:r>
              <a:rPr lang="en-US" sz="3200" dirty="0">
                <a:latin typeface="Arial"/>
                <a:ea typeface="ＭＳ Ｐゴシック" charset="0"/>
                <a:cs typeface="Arial"/>
              </a:rPr>
              <a:t>Abdominal Pain</a:t>
            </a:r>
          </a:p>
          <a:p>
            <a:pPr lvl="2"/>
            <a:r>
              <a:rPr lang="en-US" sz="3200" dirty="0">
                <a:latin typeface="Arial"/>
                <a:ea typeface="ＭＳ Ｐゴシック" charset="0"/>
                <a:cs typeface="Arial"/>
              </a:rPr>
              <a:t>Shortness of breath</a:t>
            </a:r>
          </a:p>
          <a:p>
            <a:pPr lvl="1"/>
            <a:endParaRPr lang="en-US" dirty="0">
              <a:latin typeface="Arial"/>
              <a:ea typeface="ヒラギノ角ゴ ProN W3" charset="0"/>
              <a:cs typeface="Arial"/>
            </a:endParaRPr>
          </a:p>
        </p:txBody>
      </p:sp>
      <p:graphicFrame>
        <p:nvGraphicFramePr>
          <p:cNvPr id="59" name="Diagram 58"/>
          <p:cNvGraphicFramePr/>
          <p:nvPr>
            <p:extLst>
              <p:ext uri="{D42A27DB-BD31-4B8C-83A1-F6EECF244321}">
                <p14:modId xmlns:p14="http://schemas.microsoft.com/office/powerpoint/2010/main" val="2319191488"/>
              </p:ext>
            </p:extLst>
          </p:nvPr>
        </p:nvGraphicFramePr>
        <p:xfrm>
          <a:off x="871709" y="22021480"/>
          <a:ext cx="14044960" cy="12743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2" name="Rectangle 61"/>
          <p:cNvSpPr>
            <a:spLocks noGrp="1" noChangeArrowheads="1"/>
          </p:cNvSpPr>
          <p:nvPr/>
        </p:nvSpPr>
        <p:spPr bwMode="auto">
          <a:xfrm>
            <a:off x="41877008" y="7042941"/>
            <a:ext cx="8229600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132080" bIns="50800" numCol="1" anchor="ctr" anchorCtr="0" compatLnSpc="1">
            <a:prstTxWarp prst="textNoShape">
              <a:avLst/>
            </a:prstTxWarp>
          </a:bodyPr>
          <a:lstStyle>
            <a:lvl1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+mj-lt"/>
                <a:ea typeface="+mj-ea"/>
                <a:cs typeface="+mj-cs"/>
                <a:sym typeface="Calibri" charset="0"/>
              </a:defRPr>
            </a:lvl1pPr>
            <a:lvl2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2pPr>
            <a:lvl3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3pPr>
            <a:lvl4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4pPr>
            <a:lvl5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5pPr>
            <a:lvl6pPr marL="4968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6pPr>
            <a:lvl7pPr marL="9540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7pPr>
            <a:lvl8pPr marL="14112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8pPr>
            <a:lvl9pPr marL="18684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9pPr>
          </a:lstStyle>
          <a:p>
            <a:pPr eaLnBrk="1" hangingPunct="1"/>
            <a:r>
              <a:rPr lang="en-US" dirty="0">
                <a:latin typeface="Arial"/>
                <a:ea typeface="ＭＳ Ｐゴシック" charset="0"/>
                <a:cs typeface="Arial"/>
              </a:rPr>
              <a:t>Interoperability of research data</a:t>
            </a:r>
          </a:p>
        </p:txBody>
      </p:sp>
      <p:sp>
        <p:nvSpPr>
          <p:cNvPr id="63" name="Rectangle 62"/>
          <p:cNvSpPr>
            <a:spLocks noGrp="1" noChangeArrowheads="1"/>
          </p:cNvSpPr>
          <p:nvPr/>
        </p:nvSpPr>
        <p:spPr bwMode="auto">
          <a:xfrm>
            <a:off x="42237149" y="874678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132080" bIns="50800" numCol="1" anchor="t" anchorCtr="0" compatLnSpc="1">
            <a:prstTxWarp prst="textNoShape">
              <a:avLst/>
            </a:prstTxWarp>
          </a:bodyPr>
          <a:lstStyle>
            <a:lvl1pPr marL="382588" indent="-342900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1pPr>
            <a:lvl2pPr marL="731838" indent="-2857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2pPr>
            <a:lvl3pPr marL="1131888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3pPr>
            <a:lvl4pPr marL="1589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4pPr>
            <a:lvl5pPr marL="20462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5pPr>
            <a:lvl6pPr marL="25034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6pPr>
            <a:lvl7pPr marL="29606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7pPr>
            <a:lvl8pPr marL="34178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8pPr>
            <a:lvl9pPr marL="38750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9pPr>
          </a:lstStyle>
          <a:p>
            <a:pPr eaLnBrk="1" hangingPunct="1"/>
            <a:r>
              <a:rPr lang="en-US" dirty="0">
                <a:latin typeface="Arial"/>
                <a:ea typeface="ＭＳ Ｐゴシック" charset="0"/>
                <a:cs typeface="Arial"/>
              </a:rPr>
              <a:t>Model based</a:t>
            </a:r>
          </a:p>
          <a:p>
            <a:pPr marL="782638" lvl="1" eaLnBrk="1" hangingPunct="1"/>
            <a:r>
              <a:rPr lang="en-US" dirty="0">
                <a:latin typeface="Arial"/>
                <a:ea typeface="ヒラギノ角ゴ ProN W3" charset="0"/>
                <a:cs typeface="Arial"/>
              </a:rPr>
              <a:t>CDISC ODM</a:t>
            </a:r>
          </a:p>
          <a:p>
            <a:pPr marL="782638" lvl="1" eaLnBrk="1" hangingPunct="1"/>
            <a:r>
              <a:rPr lang="en-US" dirty="0">
                <a:latin typeface="Arial"/>
                <a:ea typeface="ヒラギノ角ゴ ProN W3" charset="0"/>
                <a:cs typeface="Arial"/>
              </a:rPr>
              <a:t>BRIDG</a:t>
            </a:r>
          </a:p>
          <a:p>
            <a:pPr marL="782638" lvl="1" eaLnBrk="1" hangingPunct="1"/>
            <a:r>
              <a:rPr lang="en-US" dirty="0">
                <a:latin typeface="Arial"/>
                <a:ea typeface="ヒラギノ角ゴ ProN W3" charset="0"/>
                <a:cs typeface="Arial"/>
              </a:rPr>
              <a:t>PCROM</a:t>
            </a:r>
          </a:p>
          <a:p>
            <a:pPr eaLnBrk="1" hangingPunct="1"/>
            <a:r>
              <a:rPr lang="en-US" dirty="0">
                <a:latin typeface="Arial"/>
                <a:ea typeface="ＭＳ Ｐゴシック" charset="0"/>
                <a:cs typeface="Arial"/>
              </a:rPr>
              <a:t>ISO/IEC 11179 Metadata Registry standard</a:t>
            </a:r>
          </a:p>
          <a:p>
            <a:pPr eaLnBrk="1" hangingPunct="1"/>
            <a:r>
              <a:rPr lang="en-US" dirty="0">
                <a:latin typeface="Arial"/>
                <a:ea typeface="ＭＳ Ｐゴシック" charset="0"/>
                <a:cs typeface="Arial"/>
              </a:rPr>
              <a:t>Integrate Vocabulary service, Metadata registry and core interoperability model as a seamless service.</a:t>
            </a:r>
          </a:p>
        </p:txBody>
      </p:sp>
      <p:sp>
        <p:nvSpPr>
          <p:cNvPr id="65" name="Rectangle 64"/>
          <p:cNvSpPr>
            <a:spLocks noGrp="1" noChangeArrowheads="1"/>
          </p:cNvSpPr>
          <p:nvPr/>
        </p:nvSpPr>
        <p:spPr bwMode="auto">
          <a:xfrm>
            <a:off x="41507893" y="12518256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132080" bIns="50800" numCol="1" anchor="t" anchorCtr="0" compatLnSpc="1">
            <a:prstTxWarp prst="textNoShape">
              <a:avLst/>
            </a:prstTxWarp>
          </a:bodyPr>
          <a:lstStyle>
            <a:lvl1pPr marL="382588" indent="-342900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1pPr>
            <a:lvl2pPr marL="731838" indent="-2857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2pPr>
            <a:lvl3pPr marL="1131888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3pPr>
            <a:lvl4pPr marL="1589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4pPr>
            <a:lvl5pPr marL="20462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5pPr>
            <a:lvl6pPr marL="25034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6pPr>
            <a:lvl7pPr marL="29606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7pPr>
            <a:lvl8pPr marL="34178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8pPr>
            <a:lvl9pPr marL="38750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9pPr>
          </a:lstStyle>
          <a:p>
            <a:pPr eaLnBrk="1" hangingPunct="1"/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6" name="Title 1"/>
          <p:cNvSpPr>
            <a:spLocks noGrp="1"/>
          </p:cNvSpPr>
          <p:nvPr/>
        </p:nvSpPr>
        <p:spPr bwMode="auto">
          <a:xfrm>
            <a:off x="26663574" y="24557359"/>
            <a:ext cx="8229600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>
            <a:lvl1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+mj-lt"/>
                <a:ea typeface="+mj-ea"/>
                <a:cs typeface="+mj-cs"/>
                <a:sym typeface="Calibri" charset="0"/>
              </a:defRPr>
            </a:lvl1pPr>
            <a:lvl2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2pPr>
            <a:lvl3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3pPr>
            <a:lvl4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4pPr>
            <a:lvl5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5pPr>
            <a:lvl6pPr marL="4968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6pPr>
            <a:lvl7pPr marL="9540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7pPr>
            <a:lvl8pPr marL="14112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8pPr>
            <a:lvl9pPr marL="18684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9pPr>
          </a:lstStyle>
          <a:p>
            <a:pPr eaLnBrk="1" hangingPunct="1"/>
            <a:r>
              <a:rPr lang="en-US" sz="3200" dirty="0">
                <a:latin typeface="Arial"/>
                <a:ea typeface="ＭＳ Ｐゴシック" charset="0"/>
                <a:cs typeface="Arial"/>
              </a:rPr>
              <a:t>CEN/ISO 13606: independence of semantic </a:t>
            </a:r>
            <a:r>
              <a:rPr lang="en-US" sz="3200" dirty="0" smtClean="0">
                <a:latin typeface="Arial"/>
                <a:ea typeface="ＭＳ Ｐゴシック" charset="0"/>
                <a:cs typeface="Arial"/>
              </a:rPr>
              <a:t>representation, terminology, interfaces and data storage is essential to progress the learning healthcare system.</a:t>
            </a:r>
            <a:endParaRPr lang="en-US" sz="3200" dirty="0">
              <a:latin typeface="Arial"/>
              <a:ea typeface="ＭＳ Ｐゴシック" charset="0"/>
              <a:cs typeface="Arial"/>
            </a:endParaRPr>
          </a:p>
        </p:txBody>
      </p:sp>
      <p:graphicFrame>
        <p:nvGraphicFramePr>
          <p:cNvPr id="67" name="Content Placeholder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73450"/>
              </p:ext>
            </p:extLst>
          </p:nvPr>
        </p:nvGraphicFramePr>
        <p:xfrm>
          <a:off x="25530175" y="26911311"/>
          <a:ext cx="9956269" cy="6660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68" name="Title 1"/>
          <p:cNvSpPr>
            <a:spLocks noGrp="1"/>
          </p:cNvSpPr>
          <p:nvPr/>
        </p:nvSpPr>
        <p:spPr bwMode="auto">
          <a:xfrm>
            <a:off x="32558921" y="4923600"/>
            <a:ext cx="8229600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>
            <a:lvl1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+mj-lt"/>
                <a:ea typeface="+mj-ea"/>
                <a:cs typeface="+mj-cs"/>
                <a:sym typeface="Calibri" charset="0"/>
              </a:defRPr>
            </a:lvl1pPr>
            <a:lvl2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2pPr>
            <a:lvl3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3pPr>
            <a:lvl4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4pPr>
            <a:lvl5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5pPr>
            <a:lvl6pPr marL="4968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6pPr>
            <a:lvl7pPr marL="9540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7pPr>
            <a:lvl8pPr marL="14112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8pPr>
            <a:lvl9pPr marL="18684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9pPr>
          </a:lstStyle>
          <a:p>
            <a:r>
              <a:rPr lang="en-US" dirty="0" smtClean="0">
                <a:latin typeface="Arial"/>
                <a:ea typeface="ＭＳ Ｐゴシック" charset="0"/>
                <a:cs typeface="Arial"/>
              </a:rPr>
              <a:t>The core informatics concepts behind the project</a:t>
            </a:r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9" name="Content Placeholder 2"/>
          <p:cNvSpPr>
            <a:spLocks noGrp="1"/>
          </p:cNvSpPr>
          <p:nvPr/>
        </p:nvSpPr>
        <p:spPr bwMode="auto">
          <a:xfrm>
            <a:off x="33196992" y="6555359"/>
            <a:ext cx="8229600" cy="1521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>
            <a:lvl1pPr marL="382588" indent="-342900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1pPr>
            <a:lvl2pPr marL="731838" indent="-2857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2pPr>
            <a:lvl3pPr marL="1131888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3pPr>
            <a:lvl4pPr marL="1589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4pPr>
            <a:lvl5pPr marL="20462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5pPr>
            <a:lvl6pPr marL="25034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6pPr>
            <a:lvl7pPr marL="29606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7pPr>
            <a:lvl8pPr marL="34178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8pPr>
            <a:lvl9pPr marL="38750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9pPr>
          </a:lstStyle>
          <a:p>
            <a:pPr marL="39688" indent="0">
              <a:buNone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Integration of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C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oncepts</a:t>
            </a:r>
            <a:endParaRPr lang="en-US" dirty="0">
              <a:latin typeface="Arial"/>
              <a:ea typeface="ＭＳ Ｐゴシック" charset="0"/>
              <a:cs typeface="Arial"/>
            </a:endParaRPr>
          </a:p>
          <a:p>
            <a:pPr lvl="1"/>
            <a:r>
              <a:rPr lang="en-US" dirty="0">
                <a:latin typeface="Arial"/>
                <a:ea typeface="ヒラギノ角ゴ ProN W3" charset="0"/>
                <a:cs typeface="Arial"/>
              </a:rPr>
              <a:t>Development of </a:t>
            </a:r>
            <a:r>
              <a:rPr lang="en-US" dirty="0" smtClean="0">
                <a:latin typeface="Arial"/>
                <a:ea typeface="ヒラギノ角ゴ ProN W3" charset="0"/>
                <a:cs typeface="Arial"/>
              </a:rPr>
              <a:t>Primary Care Research Object Model </a:t>
            </a:r>
            <a:r>
              <a:rPr lang="en-US" dirty="0">
                <a:latin typeface="Arial"/>
                <a:ea typeface="ヒラギノ角ゴ ProN W3" charset="0"/>
                <a:cs typeface="Arial"/>
              </a:rPr>
              <a:t>and map to BRIDG 3</a:t>
            </a:r>
          </a:p>
          <a:p>
            <a:pPr lvl="1"/>
            <a:r>
              <a:rPr lang="en-US" dirty="0">
                <a:latin typeface="Arial"/>
                <a:ea typeface="ヒラギノ角ゴ ProN W3" charset="0"/>
                <a:cs typeface="Arial"/>
              </a:rPr>
              <a:t>Detailed Clinical Models/</a:t>
            </a:r>
            <a:r>
              <a:rPr lang="en-US" dirty="0" smtClean="0">
                <a:latin typeface="Arial"/>
                <a:ea typeface="ヒラギノ角ゴ ProN W3" charset="0"/>
                <a:cs typeface="Arial"/>
              </a:rPr>
              <a:t>Archetypes to jointly represent clinical and research data</a:t>
            </a:r>
            <a:endParaRPr lang="en-US" dirty="0">
              <a:latin typeface="Arial"/>
              <a:ea typeface="ヒラギノ角ゴ ProN W3" charset="0"/>
              <a:cs typeface="Arial"/>
            </a:endParaRPr>
          </a:p>
          <a:p>
            <a:r>
              <a:rPr lang="en-US" dirty="0" smtClean="0">
                <a:latin typeface="Arial"/>
                <a:ea typeface="ＭＳ Ｐゴシック" charset="0"/>
                <a:cs typeface="Arial"/>
              </a:rPr>
              <a:t>Integration of Terminology</a:t>
            </a:r>
            <a:endParaRPr lang="en-US" dirty="0">
              <a:latin typeface="Arial"/>
              <a:ea typeface="ＭＳ Ｐゴシック" charset="0"/>
              <a:cs typeface="Arial"/>
            </a:endParaRPr>
          </a:p>
          <a:p>
            <a:pPr lvl="1"/>
            <a:r>
              <a:rPr lang="en-US" dirty="0" err="1" smtClean="0">
                <a:latin typeface="Arial"/>
                <a:ea typeface="ヒラギノ角ゴ ProN W3" charset="0"/>
                <a:cs typeface="Arial"/>
              </a:rPr>
              <a:t>LexGRID</a:t>
            </a:r>
            <a:r>
              <a:rPr lang="en-US" dirty="0" smtClean="0">
                <a:latin typeface="Arial"/>
                <a:ea typeface="ヒラギノ角ゴ ProN W3" charset="0"/>
                <a:cs typeface="Arial"/>
              </a:rPr>
              <a:t> </a:t>
            </a:r>
            <a:r>
              <a:rPr lang="en-US" dirty="0">
                <a:latin typeface="Arial"/>
                <a:ea typeface="ヒラギノ角ゴ ProN W3" charset="0"/>
                <a:cs typeface="Arial"/>
              </a:rPr>
              <a:t>5.0 for vocabulary </a:t>
            </a:r>
            <a:r>
              <a:rPr lang="en-US" dirty="0" smtClean="0">
                <a:latin typeface="Arial"/>
                <a:ea typeface="ヒラギノ角ゴ ProN W3" charset="0"/>
                <a:cs typeface="Arial"/>
              </a:rPr>
              <a:t>services, enriched with ICPC2</a:t>
            </a:r>
            <a:endParaRPr lang="en-US" dirty="0">
              <a:latin typeface="Arial"/>
              <a:ea typeface="ヒラギノ角ゴ ProN W3" charset="0"/>
              <a:cs typeface="Arial"/>
            </a:endParaRPr>
          </a:p>
          <a:p>
            <a:r>
              <a:rPr lang="en-US" dirty="0" smtClean="0">
                <a:latin typeface="Arial"/>
                <a:ea typeface="ＭＳ Ｐゴシック" charset="0"/>
                <a:cs typeface="Arial"/>
              </a:rPr>
              <a:t>Integration of Language</a:t>
            </a:r>
          </a:p>
          <a:p>
            <a:pPr lvl="1"/>
            <a:r>
              <a:rPr lang="en-US" dirty="0">
                <a:latin typeface="Arial"/>
                <a:ea typeface="ヒラギノ角ゴ ProN W3" charset="0"/>
                <a:cs typeface="Arial"/>
              </a:rPr>
              <a:t>Essential in an EU </a:t>
            </a:r>
            <a:r>
              <a:rPr lang="en-US" dirty="0" smtClean="0">
                <a:latin typeface="Arial"/>
                <a:ea typeface="ヒラギノ角ゴ ProN W3" charset="0"/>
                <a:cs typeface="Arial"/>
              </a:rPr>
              <a:t>context</a:t>
            </a:r>
          </a:p>
          <a:p>
            <a:r>
              <a:rPr lang="en-US" dirty="0">
                <a:latin typeface="Arial"/>
                <a:ea typeface="ＭＳ Ｐゴシック" charset="0"/>
                <a:cs typeface="Arial"/>
              </a:rPr>
              <a:t>Using the models, based on use 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cases,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to inform the development of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sevices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 and middleware that have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shared concepts:</a:t>
            </a:r>
          </a:p>
          <a:p>
            <a:pPr lvl="1"/>
            <a:r>
              <a:rPr lang="en-US" dirty="0">
                <a:latin typeface="Arial"/>
                <a:ea typeface="ヒラギノ角ゴ ProN W3" charset="0"/>
                <a:cs typeface="Arial"/>
              </a:rPr>
              <a:t>Provenance model</a:t>
            </a:r>
          </a:p>
          <a:p>
            <a:pPr lvl="1"/>
            <a:r>
              <a:rPr lang="en-US" dirty="0">
                <a:latin typeface="Arial"/>
                <a:ea typeface="ヒラギノ角ゴ ProN W3" charset="0"/>
                <a:cs typeface="Arial"/>
              </a:rPr>
              <a:t>Protect the data via provenance and common security </a:t>
            </a:r>
            <a:r>
              <a:rPr lang="en-US" dirty="0" smtClean="0">
                <a:latin typeface="Arial"/>
                <a:ea typeface="ヒラギノ角ゴ ProN W3" charset="0"/>
                <a:cs typeface="Arial"/>
              </a:rPr>
              <a:t>model</a:t>
            </a:r>
          </a:p>
          <a:p>
            <a:pPr lvl="1"/>
            <a:r>
              <a:rPr lang="en-US" dirty="0" smtClean="0">
                <a:latin typeface="Arial"/>
                <a:ea typeface="ヒラギノ角ゴ ProN W3" charset="0"/>
                <a:cs typeface="Arial"/>
              </a:rPr>
              <a:t>A clinical prediction rule ontology and web-service</a:t>
            </a:r>
          </a:p>
          <a:p>
            <a:pPr lvl="1"/>
            <a:r>
              <a:rPr lang="en-US" dirty="0">
                <a:latin typeface="Arial"/>
                <a:ea typeface="ヒラギノ角ゴ ProN W3" charset="0"/>
                <a:cs typeface="Arial"/>
              </a:rPr>
              <a:t>Middleware based on open source and </a:t>
            </a:r>
            <a:r>
              <a:rPr lang="en-US" dirty="0" smtClean="0">
                <a:latin typeface="Arial"/>
                <a:ea typeface="ヒラギノ角ゴ ProN W3" charset="0"/>
                <a:cs typeface="Arial"/>
              </a:rPr>
              <a:t>standards and able to work with other standards-based systems</a:t>
            </a:r>
          </a:p>
          <a:p>
            <a:pPr eaLnBrk="1" hangingPunct="1"/>
            <a:r>
              <a:rPr lang="en-US" dirty="0" smtClean="0">
                <a:latin typeface="Arial"/>
                <a:ea typeface="ＭＳ Ｐゴシック" charset="0"/>
                <a:cs typeface="Arial"/>
              </a:rPr>
              <a:t>Integration of detailed clinical information using Archetypes</a:t>
            </a:r>
          </a:p>
          <a:p>
            <a:pPr lvl="1" eaLnBrk="1" hangingPunct="1"/>
            <a:r>
              <a:rPr lang="en-US" dirty="0" smtClean="0">
                <a:latin typeface="Arial"/>
                <a:ea typeface="ＭＳ Ｐゴシック" charset="0"/>
                <a:cs typeface="Arial"/>
              </a:rPr>
              <a:t>A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computable expression of a domain content model in the form of structured constraint statement based on a reference information 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model)</a:t>
            </a:r>
          </a:p>
          <a:p>
            <a:pPr lvl="1" eaLnBrk="1" hangingPunct="1"/>
            <a:r>
              <a:rPr lang="en-US" dirty="0">
                <a:latin typeface="Arial"/>
                <a:ea typeface="ＭＳ Ｐゴシック" charset="0"/>
                <a:cs typeface="Arial"/>
              </a:rPr>
              <a:t>Often encapsulated together in 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Templates</a:t>
            </a:r>
          </a:p>
          <a:p>
            <a:pPr lvl="1" eaLnBrk="1" hangingPunct="1"/>
            <a:r>
              <a:rPr lang="en-US" dirty="0">
                <a:latin typeface="Arial"/>
                <a:ea typeface="ＭＳ Ｐゴシック" charset="0"/>
                <a:cs typeface="Arial"/>
              </a:rPr>
              <a:t>Sit between lower level knowledge resources and production systems</a:t>
            </a:r>
          </a:p>
          <a:p>
            <a:pPr lvl="1" eaLnBrk="1" hangingPunct="1"/>
            <a:r>
              <a:rPr lang="en-US" dirty="0">
                <a:latin typeface="Arial"/>
                <a:ea typeface="ＭＳ Ｐゴシック" charset="0"/>
                <a:cs typeface="Arial"/>
              </a:rPr>
              <a:t>Independent of interface and 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system</a:t>
            </a:r>
          </a:p>
          <a:p>
            <a:pPr marL="446088" lvl="1" indent="0" eaLnBrk="1" hangingPunct="1">
              <a:buNone/>
            </a:pPr>
            <a:endParaRPr lang="en-US" dirty="0">
              <a:latin typeface="Arial"/>
              <a:ea typeface="ヒラギノ角ゴ ProN W3" charset="0"/>
              <a:cs typeface="Arial"/>
            </a:endParaRPr>
          </a:p>
        </p:txBody>
      </p:sp>
      <p:sp>
        <p:nvSpPr>
          <p:cNvPr id="71" name="Content Placeholder 2"/>
          <p:cNvSpPr>
            <a:spLocks noGrp="1"/>
          </p:cNvSpPr>
          <p:nvPr/>
        </p:nvSpPr>
        <p:spPr bwMode="auto">
          <a:xfrm>
            <a:off x="31734224" y="2726929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>
            <a:lvl1pPr marL="382588" indent="-342900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1pPr>
            <a:lvl2pPr marL="731838" indent="-2857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2pPr>
            <a:lvl3pPr marL="1131888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3pPr>
            <a:lvl4pPr marL="1589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4pPr>
            <a:lvl5pPr marL="20462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5pPr>
            <a:lvl6pPr marL="25034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6pPr>
            <a:lvl7pPr marL="29606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7pPr>
            <a:lvl8pPr marL="34178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8pPr>
            <a:lvl9pPr marL="38750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9pPr>
          </a:lstStyle>
          <a:p>
            <a:endParaRPr lang="en-US" dirty="0">
              <a:latin typeface="Arial"/>
              <a:ea typeface="ヒラギノ角ゴ ProN W3" charset="0"/>
              <a:cs typeface="Arial"/>
            </a:endParaRPr>
          </a:p>
        </p:txBody>
      </p:sp>
      <p:sp>
        <p:nvSpPr>
          <p:cNvPr id="77" name="Title 1"/>
          <p:cNvSpPr>
            <a:spLocks noGrp="1"/>
          </p:cNvSpPr>
          <p:nvPr/>
        </p:nvSpPr>
        <p:spPr bwMode="auto">
          <a:xfrm>
            <a:off x="41991473" y="13638376"/>
            <a:ext cx="8229600" cy="260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>
            <a:lvl1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+mj-lt"/>
                <a:ea typeface="+mj-ea"/>
                <a:cs typeface="+mj-cs"/>
                <a:sym typeface="Calibri" charset="0"/>
              </a:defRPr>
            </a:lvl1pPr>
            <a:lvl2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2pPr>
            <a:lvl3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3pPr>
            <a:lvl4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4pPr>
            <a:lvl5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5pPr>
            <a:lvl6pPr marL="4968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6pPr>
            <a:lvl7pPr marL="9540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7pPr>
            <a:lvl8pPr marL="14112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8pPr>
            <a:lvl9pPr marL="18684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9pPr>
          </a:lstStyle>
          <a:p>
            <a:r>
              <a:rPr lang="en-US" dirty="0" smtClean="0">
                <a:latin typeface="Arial"/>
                <a:ea typeface="ＭＳ Ｐゴシック" charset="0"/>
                <a:cs typeface="Arial"/>
              </a:rPr>
              <a:t>Moving beyond simple interoperability of data to  workflow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i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ntegration</a:t>
            </a:r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8" name="Content Placeholder 2"/>
          <p:cNvSpPr>
            <a:spLocks noGrp="1"/>
          </p:cNvSpPr>
          <p:nvPr/>
        </p:nvSpPr>
        <p:spPr bwMode="auto">
          <a:xfrm>
            <a:off x="42237149" y="16225398"/>
            <a:ext cx="8229600" cy="567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>
            <a:lvl1pPr marL="382588" indent="-342900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1pPr>
            <a:lvl2pPr marL="731838" indent="-2857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2pPr>
            <a:lvl3pPr marL="1131888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3pPr>
            <a:lvl4pPr marL="1589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4pPr>
            <a:lvl5pPr marL="20462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5pPr>
            <a:lvl6pPr marL="25034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6pPr>
            <a:lvl7pPr marL="29606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7pPr>
            <a:lvl8pPr marL="34178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8pPr>
            <a:lvl9pPr marL="38750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9pPr>
          </a:lstStyle>
          <a:p>
            <a:r>
              <a:rPr lang="en-US" dirty="0">
                <a:latin typeface="Arial"/>
                <a:ea typeface="ＭＳ Ｐゴシック" charset="0"/>
                <a:cs typeface="Arial"/>
              </a:rPr>
              <a:t>For research</a:t>
            </a:r>
          </a:p>
          <a:p>
            <a:pPr lvl="1"/>
            <a:r>
              <a:rPr lang="en-US" dirty="0">
                <a:latin typeface="Arial"/>
                <a:ea typeface="ヒラギノ角ゴ ProN W3" charset="0"/>
                <a:cs typeface="Arial"/>
              </a:rPr>
              <a:t>Seamless prompts, reminders and data collection</a:t>
            </a:r>
          </a:p>
          <a:p>
            <a:r>
              <a:rPr lang="en-US" dirty="0">
                <a:latin typeface="Arial"/>
                <a:ea typeface="ＭＳ Ｐゴシック" charset="0"/>
                <a:cs typeface="Arial"/>
              </a:rPr>
              <a:t>For clinical practice</a:t>
            </a:r>
          </a:p>
          <a:p>
            <a:pPr lvl="1"/>
            <a:r>
              <a:rPr lang="en-US" dirty="0" smtClean="0">
                <a:latin typeface="Arial"/>
                <a:ea typeface="ヒラギノ角ゴ ProN W3" charset="0"/>
                <a:cs typeface="Arial"/>
              </a:rPr>
              <a:t>Stand alone diagnostic decision support systems </a:t>
            </a:r>
            <a:r>
              <a:rPr lang="en-US" dirty="0">
                <a:latin typeface="Arial"/>
                <a:ea typeface="ヒラギノ角ゴ ProN W3" charset="0"/>
                <a:cs typeface="Arial"/>
              </a:rPr>
              <a:t>have </a:t>
            </a:r>
            <a:r>
              <a:rPr lang="en-US" dirty="0" smtClean="0">
                <a:latin typeface="Arial"/>
                <a:ea typeface="ヒラギノ角ゴ ProN W3" charset="0"/>
                <a:cs typeface="Arial"/>
              </a:rPr>
              <a:t>failed</a:t>
            </a:r>
          </a:p>
          <a:p>
            <a:pPr lvl="1"/>
            <a:r>
              <a:rPr lang="en-US" dirty="0">
                <a:latin typeface="Arial"/>
                <a:ea typeface="ヒラギノ角ゴ ProN W3" charset="0"/>
                <a:cs typeface="Arial"/>
              </a:rPr>
              <a:t>Strong emphasis on development from </a:t>
            </a:r>
            <a:r>
              <a:rPr lang="en-US" dirty="0" smtClean="0">
                <a:latin typeface="Arial"/>
                <a:ea typeface="ヒラギノ角ゴ ProN W3" charset="0"/>
                <a:cs typeface="Arial"/>
              </a:rPr>
              <a:t>decision science </a:t>
            </a:r>
            <a:r>
              <a:rPr lang="en-US" dirty="0">
                <a:latin typeface="Arial"/>
                <a:ea typeface="ヒラギノ角ゴ ProN W3" charset="0"/>
                <a:cs typeface="Arial"/>
              </a:rPr>
              <a:t>experimental approach</a:t>
            </a:r>
          </a:p>
          <a:p>
            <a:pPr lvl="2"/>
            <a:r>
              <a:rPr lang="en-US" dirty="0">
                <a:latin typeface="Arial"/>
                <a:ea typeface="ＭＳ Ｐゴシック" charset="0"/>
                <a:cs typeface="Arial"/>
              </a:rPr>
              <a:t>Prompting v Alerting </a:t>
            </a:r>
          </a:p>
          <a:p>
            <a:pPr lvl="2"/>
            <a:r>
              <a:rPr lang="en-US" dirty="0">
                <a:latin typeface="Arial"/>
                <a:ea typeface="ＭＳ Ｐゴシック" charset="0"/>
                <a:cs typeface="Arial"/>
              </a:rPr>
              <a:t>Data entry interface and design</a:t>
            </a:r>
          </a:p>
        </p:txBody>
      </p:sp>
      <p:sp>
        <p:nvSpPr>
          <p:cNvPr id="79" name="Rectangle 78"/>
          <p:cNvSpPr>
            <a:spLocks noGrp="1" noChangeArrowheads="1"/>
          </p:cNvSpPr>
          <p:nvPr/>
        </p:nvSpPr>
        <p:spPr bwMode="auto">
          <a:xfrm>
            <a:off x="15916023" y="24557359"/>
            <a:ext cx="8229600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132080" bIns="50800" numCol="1" anchor="ctr" anchorCtr="0" compatLnSpc="1">
            <a:prstTxWarp prst="textNoShape">
              <a:avLst/>
            </a:prstTxWarp>
          </a:bodyPr>
          <a:lstStyle>
            <a:lvl1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+mj-lt"/>
                <a:ea typeface="+mj-ea"/>
                <a:cs typeface="+mj-cs"/>
                <a:sym typeface="Calibri" charset="0"/>
              </a:defRPr>
            </a:lvl1pPr>
            <a:lvl2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2pPr>
            <a:lvl3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3pPr>
            <a:lvl4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4pPr>
            <a:lvl5pPr marL="39688" indent="-39688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5pPr>
            <a:lvl6pPr marL="4968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6pPr>
            <a:lvl7pPr marL="9540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7pPr>
            <a:lvl8pPr marL="14112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8pPr>
            <a:lvl9pPr marL="186848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7375E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9pPr>
          </a:lstStyle>
          <a:p>
            <a:pPr eaLnBrk="1" hangingPunct="1"/>
            <a:r>
              <a:rPr lang="en-US" sz="4000" dirty="0">
                <a:latin typeface="Arial"/>
                <a:ea typeface="ＭＳ Ｐゴシック" charset="0"/>
                <a:cs typeface="Arial"/>
              </a:rPr>
              <a:t>Knowledge translation</a:t>
            </a:r>
          </a:p>
        </p:txBody>
      </p:sp>
      <p:sp>
        <p:nvSpPr>
          <p:cNvPr id="80" name="Rectangle 79"/>
          <p:cNvSpPr>
            <a:spLocks noGrp="1" noChangeArrowheads="1"/>
          </p:cNvSpPr>
          <p:nvPr/>
        </p:nvSpPr>
        <p:spPr bwMode="auto">
          <a:xfrm>
            <a:off x="16038453" y="26139234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132080" bIns="50800" numCol="1" anchor="t" anchorCtr="0" compatLnSpc="1">
            <a:prstTxWarp prst="textNoShape">
              <a:avLst/>
            </a:prstTxWarp>
          </a:bodyPr>
          <a:lstStyle>
            <a:lvl1pPr marL="382588" indent="-342900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1pPr>
            <a:lvl2pPr marL="731838" indent="-2857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2pPr>
            <a:lvl3pPr marL="1131888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3pPr>
            <a:lvl4pPr marL="1589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4pPr>
            <a:lvl5pPr marL="20462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5pPr>
            <a:lvl6pPr marL="25034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6pPr>
            <a:lvl7pPr marL="29606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7pPr>
            <a:lvl8pPr marL="34178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8pPr>
            <a:lvl9pPr marL="38750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9pPr>
          </a:lstStyle>
          <a:p>
            <a:pPr eaLnBrk="1" hangingPunct="1">
              <a:buFont typeface="Calibri" charset="0"/>
              <a:buNone/>
            </a:pPr>
            <a:r>
              <a:rPr lang="en-US" sz="3000" dirty="0" smtClean="0">
                <a:latin typeface="Arial"/>
                <a:ea typeface="ＭＳ Ｐゴシック" charset="0"/>
                <a:cs typeface="Arial"/>
              </a:rPr>
              <a:t>Understanding how diagnostic decision support systems (DDSS) </a:t>
            </a:r>
            <a:r>
              <a:rPr lang="en-US" sz="3000" dirty="0">
                <a:latin typeface="Arial"/>
                <a:ea typeface="ＭＳ Ｐゴシック" charset="0"/>
                <a:cs typeface="Arial"/>
              </a:rPr>
              <a:t>work with human </a:t>
            </a:r>
            <a:r>
              <a:rPr lang="en-US" sz="3000" dirty="0" smtClean="0">
                <a:latin typeface="Arial"/>
                <a:ea typeface="ＭＳ Ｐゴシック" charset="0"/>
                <a:cs typeface="Arial"/>
              </a:rPr>
              <a:t>judgment rather than as a substitute for it is essential. The project will explore, by an experimental study, the role of prompting with a list of differential diagnoses and alerting for potential missed diagnoses.</a:t>
            </a:r>
            <a:endParaRPr lang="en-US" sz="3000" dirty="0">
              <a:latin typeface="Arial"/>
              <a:ea typeface="ＭＳ Ｐゴシック" charset="0"/>
              <a:cs typeface="Arial"/>
            </a:endParaRPr>
          </a:p>
          <a:p>
            <a:pPr eaLnBrk="1" hangingPunct="1"/>
            <a:r>
              <a:rPr lang="en-US" dirty="0" smtClean="0">
                <a:latin typeface="Arial"/>
                <a:ea typeface="ＭＳ Ｐゴシック" charset="0"/>
                <a:cs typeface="Arial"/>
              </a:rPr>
              <a:t>In order to build DDSS integrated with the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eHR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 we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n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eed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to enable a much finer granularity of interaction between the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eHR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, the clinician and the underlying evidence.</a:t>
            </a:r>
          </a:p>
          <a:p>
            <a:pPr eaLnBrk="1" hangingPunct="1"/>
            <a:r>
              <a:rPr lang="en-US" dirty="0" smtClean="0">
                <a:latin typeface="Arial"/>
                <a:ea typeface="ＭＳ Ｐゴシック" charset="0"/>
                <a:cs typeface="Arial"/>
              </a:rPr>
              <a:t>We will use 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the 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CEN/ISO standard to link evidence, in the form of an ontology of clinical prediction rules and likelihood ratios for symptoms and signs with clinical  </a:t>
            </a:r>
            <a:r>
              <a:rPr lang="en-US" dirty="0" smtClean="0">
                <a:latin typeface="Arial"/>
                <a:ea typeface="ヒラギノ角ゴ ProN W3" charset="0"/>
                <a:cs typeface="Arial"/>
              </a:rPr>
              <a:t>observations. Innovative user interface designs will be explored.</a:t>
            </a:r>
            <a:endParaRPr lang="en-US" dirty="0">
              <a:latin typeface="Arial"/>
              <a:ea typeface="ヒラギノ角ゴ ProN W3" charset="0"/>
              <a:cs typeface="Arial"/>
            </a:endParaRPr>
          </a:p>
        </p:txBody>
      </p:sp>
      <p:sp>
        <p:nvSpPr>
          <p:cNvPr id="53" name="Content Placeholder 2"/>
          <p:cNvSpPr>
            <a:spLocks noGrp="1"/>
          </p:cNvSpPr>
          <p:nvPr/>
        </p:nvSpPr>
        <p:spPr bwMode="auto">
          <a:xfrm>
            <a:off x="20153253" y="4899025"/>
            <a:ext cx="12601400" cy="550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>
            <a:lvl1pPr marL="382588" indent="-342900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1pPr>
            <a:lvl2pPr marL="731838" indent="-2857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2pPr>
            <a:lvl3pPr marL="1131888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3pPr>
            <a:lvl4pPr marL="1589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4pPr>
            <a:lvl5pPr marL="2046288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5pPr>
            <a:lvl6pPr marL="25034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6pPr>
            <a:lvl7pPr marL="29606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7pPr>
            <a:lvl8pPr marL="34178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8pPr>
            <a:lvl9pPr marL="3875088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charset="0"/>
              </a:defRPr>
            </a:lvl9pPr>
          </a:lstStyle>
          <a:p>
            <a:pPr marL="39688" indent="0">
              <a:buNone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The project takes the approach of developing and extending:</a:t>
            </a:r>
          </a:p>
          <a:p>
            <a:pPr>
              <a:buFontTx/>
              <a:buChar char="-"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Use cases based on clinical projects</a:t>
            </a:r>
          </a:p>
          <a:p>
            <a:pPr>
              <a:buFontTx/>
              <a:buChar char="-"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Models based on use cases and mapped to standards</a:t>
            </a:r>
          </a:p>
          <a:p>
            <a:pPr>
              <a:buFontTx/>
              <a:buChar char="-"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Software development based on objects, standards and open source principles</a:t>
            </a:r>
          </a:p>
          <a:p>
            <a:pPr marL="39688" indent="0">
              <a:buNone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Outputs of the project will be:</a:t>
            </a:r>
          </a:p>
          <a:p>
            <a:pPr>
              <a:buFontTx/>
              <a:buChar char="-"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Principles, innovative methods and approaches</a:t>
            </a:r>
          </a:p>
          <a:p>
            <a:pPr>
              <a:buFontTx/>
              <a:buChar char="-"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Models, policies and frameworks</a:t>
            </a:r>
          </a:p>
          <a:p>
            <a:pPr>
              <a:buFontTx/>
              <a:buChar char="-"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Models and software (both end user services and middleware) to support the learning healthcare system</a:t>
            </a:r>
          </a:p>
        </p:txBody>
      </p:sp>
      <p:pic>
        <p:nvPicPr>
          <p:cNvPr id="2" name="Picture 1" descr="eHealth_vector.eps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4649" y="33291850"/>
            <a:ext cx="6045200" cy="1346200"/>
          </a:xfrm>
          <a:prstGeom prst="rect">
            <a:avLst/>
          </a:prstGeom>
        </p:spPr>
      </p:pic>
      <p:pic>
        <p:nvPicPr>
          <p:cNvPr id="3" name="Picture 2" descr="Transmitter_Photoshop_EN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6222" y="27341552"/>
            <a:ext cx="4515832" cy="7423055"/>
          </a:xfrm>
          <a:prstGeom prst="rect">
            <a:avLst/>
          </a:prstGeom>
        </p:spPr>
      </p:pic>
      <p:pic>
        <p:nvPicPr>
          <p:cNvPr id="70" name="Picture 69" descr="Slide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086088" y="78502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91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1054</Words>
  <Application>Microsoft Macintosh PowerPoint</Application>
  <PresentationFormat>Custom</PresentationFormat>
  <Paragraphs>106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King's College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Brendan Delaney</dc:creator>
  <cp:lastModifiedBy>Antoinette Jordan</cp:lastModifiedBy>
  <cp:revision>30</cp:revision>
  <cp:lastPrinted>2010-11-04T15:53:24Z</cp:lastPrinted>
  <dcterms:created xsi:type="dcterms:W3CDTF">2010-11-04T16:07:36Z</dcterms:created>
  <dcterms:modified xsi:type="dcterms:W3CDTF">2012-09-12T15:54:45Z</dcterms:modified>
</cp:coreProperties>
</file>