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7" r:id="rId1"/>
  </p:sldMasterIdLst>
  <p:notesMasterIdLst>
    <p:notesMasterId r:id="rId36"/>
  </p:notesMasterIdLst>
  <p:handoutMasterIdLst>
    <p:handoutMasterId r:id="rId37"/>
  </p:handoutMasterIdLst>
  <p:sldIdLst>
    <p:sldId id="257" r:id="rId2"/>
    <p:sldId id="425" r:id="rId3"/>
    <p:sldId id="468" r:id="rId4"/>
    <p:sldId id="469" r:id="rId5"/>
    <p:sldId id="426" r:id="rId6"/>
    <p:sldId id="459" r:id="rId7"/>
    <p:sldId id="432" r:id="rId8"/>
    <p:sldId id="433" r:id="rId9"/>
    <p:sldId id="435" r:id="rId10"/>
    <p:sldId id="437" r:id="rId11"/>
    <p:sldId id="436" r:id="rId12"/>
    <p:sldId id="438" r:id="rId13"/>
    <p:sldId id="439" r:id="rId14"/>
    <p:sldId id="453" r:id="rId15"/>
    <p:sldId id="463" r:id="rId16"/>
    <p:sldId id="461" r:id="rId17"/>
    <p:sldId id="462" r:id="rId18"/>
    <p:sldId id="455" r:id="rId19"/>
    <p:sldId id="464" r:id="rId20"/>
    <p:sldId id="456" r:id="rId21"/>
    <p:sldId id="445" r:id="rId22"/>
    <p:sldId id="446" r:id="rId23"/>
    <p:sldId id="447" r:id="rId24"/>
    <p:sldId id="448" r:id="rId25"/>
    <p:sldId id="449" r:id="rId26"/>
    <p:sldId id="450" r:id="rId27"/>
    <p:sldId id="451" r:id="rId28"/>
    <p:sldId id="291" r:id="rId29"/>
    <p:sldId id="292" r:id="rId30"/>
    <p:sldId id="293" r:id="rId31"/>
    <p:sldId id="465" r:id="rId32"/>
    <p:sldId id="471" r:id="rId33"/>
    <p:sldId id="457" r:id="rId34"/>
    <p:sldId id="265" r:id="rId35"/>
  </p:sldIdLst>
  <p:sldSz cx="9144000" cy="6858000" type="screen4x3"/>
  <p:notesSz cx="6797675" cy="9926638"/>
  <p:defaultTextStyle>
    <a:defPPr>
      <a:defRPr lang="en-IE"/>
    </a:defPPr>
    <a:lvl1pPr algn="l" rtl="0" fontAlgn="base">
      <a:spcBef>
        <a:spcPct val="0"/>
      </a:spcBef>
      <a:spcAft>
        <a:spcPct val="0"/>
      </a:spcAft>
      <a:defRPr sz="2400" kern="1200">
        <a:solidFill>
          <a:schemeClr val="tx1"/>
        </a:solidFill>
        <a:latin typeface="Arial" charset="0"/>
        <a:ea typeface="ヒラギノ角ゴ Pro W3"/>
        <a:cs typeface="ヒラギノ角ゴ Pro W3"/>
      </a:defRPr>
    </a:lvl1pPr>
    <a:lvl2pPr marL="457200" algn="l" rtl="0" fontAlgn="base">
      <a:spcBef>
        <a:spcPct val="0"/>
      </a:spcBef>
      <a:spcAft>
        <a:spcPct val="0"/>
      </a:spcAft>
      <a:defRPr sz="2400" kern="1200">
        <a:solidFill>
          <a:schemeClr val="tx1"/>
        </a:solidFill>
        <a:latin typeface="Arial" charset="0"/>
        <a:ea typeface="ヒラギノ角ゴ Pro W3"/>
        <a:cs typeface="ヒラギノ角ゴ Pro W3"/>
      </a:defRPr>
    </a:lvl2pPr>
    <a:lvl3pPr marL="914400" algn="l" rtl="0" fontAlgn="base">
      <a:spcBef>
        <a:spcPct val="0"/>
      </a:spcBef>
      <a:spcAft>
        <a:spcPct val="0"/>
      </a:spcAft>
      <a:defRPr sz="2400" kern="1200">
        <a:solidFill>
          <a:schemeClr val="tx1"/>
        </a:solidFill>
        <a:latin typeface="Arial" charset="0"/>
        <a:ea typeface="ヒラギノ角ゴ Pro W3"/>
        <a:cs typeface="ヒラギノ角ゴ Pro W3"/>
      </a:defRPr>
    </a:lvl3pPr>
    <a:lvl4pPr marL="1371600" algn="l" rtl="0" fontAlgn="base">
      <a:spcBef>
        <a:spcPct val="0"/>
      </a:spcBef>
      <a:spcAft>
        <a:spcPct val="0"/>
      </a:spcAft>
      <a:defRPr sz="2400" kern="1200">
        <a:solidFill>
          <a:schemeClr val="tx1"/>
        </a:solidFill>
        <a:latin typeface="Arial" charset="0"/>
        <a:ea typeface="ヒラギノ角ゴ Pro W3"/>
        <a:cs typeface="ヒラギノ角ゴ Pro W3"/>
      </a:defRPr>
    </a:lvl4pPr>
    <a:lvl5pPr marL="1828800" algn="l" rtl="0" fontAlgn="base">
      <a:spcBef>
        <a:spcPct val="0"/>
      </a:spcBef>
      <a:spcAft>
        <a:spcPct val="0"/>
      </a:spcAft>
      <a:defRPr sz="2400" kern="1200">
        <a:solidFill>
          <a:schemeClr val="tx1"/>
        </a:solidFill>
        <a:latin typeface="Arial" charset="0"/>
        <a:ea typeface="ヒラギノ角ゴ Pro W3"/>
        <a:cs typeface="ヒラギノ角ゴ Pro W3"/>
      </a:defRPr>
    </a:lvl5pPr>
    <a:lvl6pPr marL="2286000" algn="l" defTabSz="914400" rtl="0" eaLnBrk="1" latinLnBrk="0" hangingPunct="1">
      <a:defRPr sz="2400" kern="1200">
        <a:solidFill>
          <a:schemeClr val="tx1"/>
        </a:solidFill>
        <a:latin typeface="Arial" charset="0"/>
        <a:ea typeface="ヒラギノ角ゴ Pro W3"/>
        <a:cs typeface="ヒラギノ角ゴ Pro W3"/>
      </a:defRPr>
    </a:lvl6pPr>
    <a:lvl7pPr marL="2743200" algn="l" defTabSz="914400" rtl="0" eaLnBrk="1" latinLnBrk="0" hangingPunct="1">
      <a:defRPr sz="2400" kern="1200">
        <a:solidFill>
          <a:schemeClr val="tx1"/>
        </a:solidFill>
        <a:latin typeface="Arial" charset="0"/>
        <a:ea typeface="ヒラギノ角ゴ Pro W3"/>
        <a:cs typeface="ヒラギノ角ゴ Pro W3"/>
      </a:defRPr>
    </a:lvl7pPr>
    <a:lvl8pPr marL="3200400" algn="l" defTabSz="914400" rtl="0" eaLnBrk="1" latinLnBrk="0" hangingPunct="1">
      <a:defRPr sz="2400" kern="1200">
        <a:solidFill>
          <a:schemeClr val="tx1"/>
        </a:solidFill>
        <a:latin typeface="Arial" charset="0"/>
        <a:ea typeface="ヒラギノ角ゴ Pro W3"/>
        <a:cs typeface="ヒラギノ角ゴ Pro W3"/>
      </a:defRPr>
    </a:lvl8pPr>
    <a:lvl9pPr marL="3657600" algn="l" defTabSz="914400" rtl="0" eaLnBrk="1" latinLnBrk="0" hangingPunct="1">
      <a:defRPr sz="2400" kern="1200">
        <a:solidFill>
          <a:schemeClr val="tx1"/>
        </a:solidFill>
        <a:latin typeface="Arial" charset="0"/>
        <a:ea typeface="ヒラギノ角ゴ Pro W3"/>
        <a:cs typeface="ヒラギノ角ゴ Pro W3"/>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ta.Richardson" initials="I"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CFCF"/>
    <a:srgbClr val="1B1B1B"/>
    <a:srgbClr val="5A8E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3632" y="-57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2228"/>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handoutMaster" Target="handoutMasters/handoutMaster1.xml"/><Relationship Id="rId38" Type="http://schemas.openxmlformats.org/officeDocument/2006/relationships/printerSettings" Target="printerSettings/printerSettings1.bin"/><Relationship Id="rId39" Type="http://schemas.openxmlformats.org/officeDocument/2006/relationships/commentAuthors" Target="commentAuthor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1" Type="http://schemas.openxmlformats.org/officeDocument/2006/relationships/image" Target="../media/image22.png"/><Relationship Id="rId2" Type="http://schemas.openxmlformats.org/officeDocument/2006/relationships/image" Target="../media/image2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34" charset="0"/>
                <a:ea typeface="ヒラギノ角ゴ Pro W3" charset="-128"/>
                <a:cs typeface="+mn-cs"/>
              </a:defRPr>
            </a:lvl1pPr>
          </a:lstStyle>
          <a:p>
            <a:pPr>
              <a:defRPr/>
            </a:pPr>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ea typeface="ヒラギノ角ゴ Pro W3" charset="-128"/>
                <a:cs typeface="+mn-cs"/>
              </a:defRPr>
            </a:lvl1pPr>
          </a:lstStyle>
          <a:p>
            <a:pPr>
              <a:defRPr/>
            </a:pPr>
            <a:fld id="{354E3C0E-31BF-4A55-8452-DD7680078068}" type="datetime1">
              <a:rPr lang="en-GB"/>
              <a:pPr>
                <a:defRPr/>
              </a:pPr>
              <a:t>10/09/2012</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34" charset="0"/>
                <a:ea typeface="ヒラギノ角ゴ Pro W3" charset="-128"/>
                <a:cs typeface="+mn-cs"/>
              </a:defRPr>
            </a:lvl1pPr>
          </a:lstStyle>
          <a:p>
            <a:pPr>
              <a:defRPr/>
            </a:pPr>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ea typeface="ヒラギノ角ゴ Pro W3" charset="-128"/>
                <a:cs typeface="+mn-cs"/>
              </a:defRPr>
            </a:lvl1pPr>
          </a:lstStyle>
          <a:p>
            <a:pPr>
              <a:defRPr/>
            </a:pPr>
            <a:fld id="{B131E75F-CD5F-408A-B257-B25635BBEB1C}" type="slidenum">
              <a:rPr lang="en-GB"/>
              <a:pPr>
                <a:defRPr/>
              </a:pPr>
              <a:t>‹#›</a:t>
            </a:fld>
            <a:endParaRPr lang="en-GB"/>
          </a:p>
        </p:txBody>
      </p:sp>
    </p:spTree>
    <p:extLst>
      <p:ext uri="{BB962C8B-B14F-4D97-AF65-F5344CB8AC3E}">
        <p14:creationId xmlns:p14="http://schemas.microsoft.com/office/powerpoint/2010/main" val="22444454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34" charset="0"/>
                <a:ea typeface="ヒラギノ角ゴ Pro W3" charset="-128"/>
                <a:cs typeface="+mn-cs"/>
              </a:defRPr>
            </a:lvl1pPr>
          </a:lstStyle>
          <a:p>
            <a:pPr>
              <a:defRPr/>
            </a:pPr>
            <a:endParaRPr lang="en-IE"/>
          </a:p>
        </p:txBody>
      </p:sp>
      <p:sp>
        <p:nvSpPr>
          <p:cNvPr id="3" name="Date Placeholder 2"/>
          <p:cNvSpPr>
            <a:spLocks noGrp="1"/>
          </p:cNvSpPr>
          <p:nvPr>
            <p:ph type="dt"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ea typeface="ヒラギノ角ゴ Pro W3" charset="-128"/>
                <a:cs typeface="+mn-cs"/>
              </a:defRPr>
            </a:lvl1pPr>
          </a:lstStyle>
          <a:p>
            <a:pPr>
              <a:defRPr/>
            </a:pPr>
            <a:fld id="{E86B4749-6C8A-4A7B-950F-711645EEB500}" type="datetime1">
              <a:rPr lang="en-IE"/>
              <a:pPr>
                <a:defRPr/>
              </a:pPr>
              <a:t>10/09/2012</a:t>
            </a:fld>
            <a:endParaRPr lang="en-IE"/>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IE" noProof="0" smtClean="0"/>
          </a:p>
        </p:txBody>
      </p:sp>
      <p:sp>
        <p:nvSpPr>
          <p:cNvPr id="5" name="Notes Placeholder 4"/>
          <p:cNvSpPr>
            <a:spLocks noGrp="1"/>
          </p:cNvSpPr>
          <p:nvPr>
            <p:ph type="body" sz="quarter" idx="3"/>
          </p:nvPr>
        </p:nvSpPr>
        <p:spPr>
          <a:xfrm>
            <a:off x="679768" y="4715153"/>
            <a:ext cx="5438140" cy="4466987"/>
          </a:xfrm>
          <a:prstGeom prst="rect">
            <a:avLst/>
          </a:prstGeom>
        </p:spPr>
        <p:txBody>
          <a:bodyPr vert="horz" wrap="square" lIns="91440" tIns="45720" rIns="91440" bIns="45720" numCol="1" anchor="t" anchorCtr="0" compatLnSpc="1">
            <a:prstTxWarp prst="textNoShape">
              <a:avLst/>
            </a:prstTxWarp>
            <a:normAutofit/>
          </a:bodyPr>
          <a:lstStyle/>
          <a:p>
            <a:pPr lvl="0"/>
            <a:r>
              <a:rPr lang="en-IE" noProof="0" smtClean="0"/>
              <a:t>Click to edit Master text styles</a:t>
            </a:r>
          </a:p>
          <a:p>
            <a:pPr lvl="1"/>
            <a:r>
              <a:rPr lang="en-IE" noProof="0" smtClean="0"/>
              <a:t>Second level</a:t>
            </a:r>
          </a:p>
          <a:p>
            <a:pPr lvl="2"/>
            <a:r>
              <a:rPr lang="en-IE" noProof="0" smtClean="0"/>
              <a:t>Third level</a:t>
            </a:r>
          </a:p>
          <a:p>
            <a:pPr lvl="3"/>
            <a:r>
              <a:rPr lang="en-IE" noProof="0" smtClean="0"/>
              <a:t>Fourth level</a:t>
            </a:r>
          </a:p>
          <a:p>
            <a:pPr lvl="4"/>
            <a:r>
              <a:rPr lang="en-IE" noProof="0" smtClean="0"/>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34" charset="0"/>
                <a:ea typeface="ヒラギノ角ゴ Pro W3" charset="-128"/>
                <a:cs typeface="+mn-cs"/>
              </a:defRPr>
            </a:lvl1pPr>
          </a:lstStyle>
          <a:p>
            <a:pPr>
              <a:defRPr/>
            </a:pPr>
            <a:endParaRPr lang="en-IE"/>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ea typeface="ヒラギノ角ゴ Pro W3" charset="-128"/>
                <a:cs typeface="+mn-cs"/>
              </a:defRPr>
            </a:lvl1pPr>
          </a:lstStyle>
          <a:p>
            <a:pPr>
              <a:defRPr/>
            </a:pPr>
            <a:fld id="{6F71864A-C169-4702-8F3E-B815144D7D9E}" type="slidenum">
              <a:rPr lang="en-IE"/>
              <a:pPr>
                <a:defRPr/>
              </a:pPr>
              <a:t>‹#›</a:t>
            </a:fld>
            <a:endParaRPr lang="en-IE"/>
          </a:p>
        </p:txBody>
      </p:sp>
    </p:spTree>
    <p:extLst>
      <p:ext uri="{BB962C8B-B14F-4D97-AF65-F5344CB8AC3E}">
        <p14:creationId xmlns:p14="http://schemas.microsoft.com/office/powerpoint/2010/main" val="271082075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a:defRPr>
    </a:lvl2pPr>
    <a:lvl3pPr marL="9144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a:defRPr>
    </a:lvl3pPr>
    <a:lvl4pPr marL="13716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77122F16-231F-4302-866C-41FBB82AFB5F}" type="slidenum">
              <a:rPr lang="en-GB"/>
              <a:pPr/>
              <a:t>9</a:t>
            </a:fld>
            <a:endParaRPr lang="en-GB"/>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r>
              <a:rPr lang="en-IE" b="1" smtClean="0"/>
              <a:t>Culture</a:t>
            </a:r>
            <a:r>
              <a:rPr lang="en-IE" smtClean="0"/>
              <a:t/>
            </a:r>
            <a:br>
              <a:rPr lang="en-IE" smtClean="0"/>
            </a:br>
            <a:r>
              <a:rPr lang="en-IE" smtClean="0"/>
              <a:t>When we in Ireland and UK speak to colleagues from across the pond in the US, we sometimes have misunderstandings even though we all speak English. Even though they understand every word I say, they don't understand anything that I have said. Consider that specification alone does not make an IT project successful. Are you of the belief that if someone understands the problem from a consumer perspective that they may be able to deliver better results? For example, imagine the business need to sell Rum over the Internet where having the right experience for the consumer is vital. Could you predict that even with bad requirements, the odds are improved by having someone in Trinidad or Jamaica develop it over someone in say Saudi Arabia? Use appropriate people with domain knowledge, think about that above labour costs?</a:t>
            </a:r>
          </a:p>
          <a:p>
            <a:endParaRPr lang="en-IE" smtClean="0"/>
          </a:p>
        </p:txBody>
      </p:sp>
      <p:sp>
        <p:nvSpPr>
          <p:cNvPr id="829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409D7B-8CA1-47FE-9105-0509D2935B82}" type="slidenum">
              <a:rPr lang="en-IE" smtClean="0"/>
              <a:pPr>
                <a:defRPr/>
              </a:pPr>
              <a:t>21</a:t>
            </a:fld>
            <a:endParaRPr lang="en-IE"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TextEdit="1"/>
          </p:cNvSpPr>
          <p:nvPr>
            <p:ph type="sldImg"/>
          </p:nvPr>
        </p:nvSpPr>
        <p:spPr bwMode="auto">
          <a:noFill/>
          <a:ln>
            <a:solidFill>
              <a:srgbClr val="000000"/>
            </a:solidFill>
            <a:miter lim="800000"/>
            <a:headEnd/>
            <a:tailEnd/>
          </a:ln>
        </p:spPr>
      </p:sp>
      <p:sp>
        <p:nvSpPr>
          <p:cNvPr id="49155" name="Rectangle 3"/>
          <p:cNvSpPr>
            <a:spLocks noGrp="1"/>
          </p:cNvSpPr>
          <p:nvPr>
            <p:ph type="body" idx="1"/>
          </p:nvPr>
        </p:nvSpPr>
        <p:spPr bwMode="auto">
          <a:noFill/>
        </p:spPr>
        <p:txBody>
          <a:bodyPr/>
          <a:lstStyle/>
          <a:p>
            <a:endParaRPr lang="en-GB" sz="1800" dirty="0" smtClean="0">
              <a:ea typeface="ヒラギノ角ゴ Pro W3"/>
              <a:cs typeface="ヒラギノ角ゴ Pro W3"/>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hyperlink" Target="http://www.lero.ie/" TargetMode="Externa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TextBox 4"/>
          <p:cNvSpPr txBox="1"/>
          <p:nvPr/>
        </p:nvSpPr>
        <p:spPr>
          <a:xfrm>
            <a:off x="3330575" y="0"/>
            <a:ext cx="5508625" cy="857250"/>
          </a:xfrm>
          <a:prstGeom prst="rect">
            <a:avLst/>
          </a:prstGeom>
          <a:noFill/>
        </p:spPr>
        <p:txBody>
          <a:bodyPr anchor="ctr">
            <a:prstTxWarp prst="textNoShape">
              <a:avLst/>
            </a:prstTxWarp>
            <a:spAutoFit/>
          </a:bodyPr>
          <a:lstStyle/>
          <a:p>
            <a:pPr algn="ctr"/>
            <a:r>
              <a:rPr lang="en-GB" sz="2400" b="1">
                <a:solidFill>
                  <a:schemeClr val="bg1"/>
                </a:solidFill>
                <a:latin typeface="Calibri" charset="0"/>
              </a:rPr>
              <a:t>CSET Renewal - Site Review</a:t>
            </a:r>
          </a:p>
        </p:txBody>
      </p:sp>
      <p:sp>
        <p:nvSpPr>
          <p:cNvPr id="2" name="Title 1"/>
          <p:cNvSpPr>
            <a:spLocks noGrp="1"/>
          </p:cNvSpPr>
          <p:nvPr>
            <p:ph type="title" hasCustomPrompt="1"/>
          </p:nvPr>
        </p:nvSpPr>
        <p:spPr>
          <a:xfrm>
            <a:off x="800101" y="1066800"/>
            <a:ext cx="7543799" cy="1600200"/>
          </a:xfrm>
        </p:spPr>
        <p:txBody>
          <a:bodyPr>
            <a:noAutofit/>
          </a:bodyPr>
          <a:lstStyle>
            <a:lvl1pPr>
              <a:defRPr sz="6000">
                <a:solidFill>
                  <a:schemeClr val="tx1"/>
                </a:solidFill>
              </a:defRPr>
            </a:lvl1pPr>
          </a:lstStyle>
          <a:p>
            <a:r>
              <a:rPr lang="ga-IE" dirty="0" smtClean="0"/>
              <a:t>WP Acronym</a:t>
            </a:r>
            <a:endParaRPr lang="en-GB" dirty="0"/>
          </a:p>
        </p:txBody>
      </p:sp>
      <p:sp>
        <p:nvSpPr>
          <p:cNvPr id="7" name="Text Placeholder 6"/>
          <p:cNvSpPr>
            <a:spLocks noGrp="1"/>
          </p:cNvSpPr>
          <p:nvPr>
            <p:ph type="body" sz="quarter" idx="11" hasCustomPrompt="1"/>
          </p:nvPr>
        </p:nvSpPr>
        <p:spPr>
          <a:xfrm>
            <a:off x="2114550" y="2819400"/>
            <a:ext cx="4914900" cy="1143000"/>
          </a:xfrm>
        </p:spPr>
        <p:txBody>
          <a:bodyPr/>
          <a:lstStyle>
            <a:lvl1pPr algn="ctr">
              <a:buNone/>
              <a:defRPr sz="2400">
                <a:solidFill>
                  <a:srgbClr val="5A8E22"/>
                </a:solidFill>
              </a:defRPr>
            </a:lvl1pPr>
            <a:lvl2pPr>
              <a:buNone/>
              <a:defRPr sz="1600"/>
            </a:lvl2pPr>
            <a:lvl3pPr>
              <a:buNone/>
              <a:defRPr/>
            </a:lvl3pPr>
          </a:lstStyle>
          <a:p>
            <a:pPr lvl="0"/>
            <a:r>
              <a:rPr lang="ga-IE" dirty="0" smtClean="0"/>
              <a:t>Full Work Programme name (WP number in brackets)</a:t>
            </a:r>
          </a:p>
        </p:txBody>
      </p:sp>
      <p:sp>
        <p:nvSpPr>
          <p:cNvPr id="9" name="Text Placeholder 8"/>
          <p:cNvSpPr>
            <a:spLocks noGrp="1"/>
          </p:cNvSpPr>
          <p:nvPr>
            <p:ph type="body" sz="quarter" idx="12" hasCustomPrompt="1"/>
          </p:nvPr>
        </p:nvSpPr>
        <p:spPr>
          <a:xfrm>
            <a:off x="762000" y="4114800"/>
            <a:ext cx="7620000" cy="609600"/>
          </a:xfrm>
        </p:spPr>
        <p:txBody>
          <a:bodyPr>
            <a:normAutofit/>
          </a:bodyPr>
          <a:lstStyle>
            <a:lvl1pPr algn="ctr">
              <a:buNone/>
              <a:defRPr sz="2400" b="1" i="0" baseline="0"/>
            </a:lvl1pPr>
          </a:lstStyle>
          <a:p>
            <a:pPr lvl="0"/>
            <a:r>
              <a:rPr lang="ga-IE" dirty="0" smtClean="0"/>
              <a:t>Work Programme Leader name, Lero@HEA</a:t>
            </a:r>
          </a:p>
        </p:txBody>
      </p:sp>
      <p:sp>
        <p:nvSpPr>
          <p:cNvPr id="6" name="Text Placeholder 8"/>
          <p:cNvSpPr>
            <a:spLocks noGrp="1"/>
          </p:cNvSpPr>
          <p:nvPr>
            <p:ph type="body" sz="quarter" idx="13" hasCustomPrompt="1"/>
          </p:nvPr>
        </p:nvSpPr>
        <p:spPr>
          <a:xfrm>
            <a:off x="762000" y="4800600"/>
            <a:ext cx="7620000" cy="762000"/>
          </a:xfrm>
        </p:spPr>
        <p:txBody>
          <a:bodyPr>
            <a:normAutofit/>
          </a:bodyPr>
          <a:lstStyle>
            <a:lvl1pPr algn="ctr">
              <a:buNone/>
              <a:defRPr sz="2000" i="0" baseline="0"/>
            </a:lvl1pPr>
          </a:lstStyle>
          <a:p>
            <a:pPr lvl="0"/>
            <a:r>
              <a:rPr lang="ga-IE" dirty="0" smtClean="0"/>
              <a:t>List of Work Programme Collaborators, with affiliations written as “Lero@HEA”</a:t>
            </a:r>
          </a:p>
        </p:txBody>
      </p:sp>
      <p:sp>
        <p:nvSpPr>
          <p:cNvPr id="8" name="Text Placeholder 8"/>
          <p:cNvSpPr>
            <a:spLocks noGrp="1"/>
          </p:cNvSpPr>
          <p:nvPr>
            <p:ph type="body" sz="quarter" idx="14" hasCustomPrompt="1"/>
          </p:nvPr>
        </p:nvSpPr>
        <p:spPr>
          <a:xfrm>
            <a:off x="762000" y="5638800"/>
            <a:ext cx="7620000" cy="609600"/>
          </a:xfrm>
        </p:spPr>
        <p:txBody>
          <a:bodyPr>
            <a:normAutofit/>
          </a:bodyPr>
          <a:lstStyle>
            <a:lvl1pPr algn="ctr">
              <a:buNone/>
              <a:defRPr sz="2400" b="0" i="1" baseline="0"/>
            </a:lvl1pPr>
          </a:lstStyle>
          <a:p>
            <a:pPr lvl="0"/>
            <a:r>
              <a:rPr lang="ga-IE" dirty="0" smtClean="0"/>
              <a:t>Work Programme Industrial Collaborators, if present</a:t>
            </a: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ex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IE" dirty="0"/>
          </a:p>
        </p:txBody>
      </p:sp>
      <p:sp>
        <p:nvSpPr>
          <p:cNvPr id="7" name="Text Placeholder 6"/>
          <p:cNvSpPr>
            <a:spLocks noGrp="1"/>
          </p:cNvSpPr>
          <p:nvPr>
            <p:ph type="body" sz="quarter" idx="11"/>
          </p:nvPr>
        </p:nvSpPr>
        <p:spPr>
          <a:xfrm>
            <a:off x="698100" y="1143000"/>
            <a:ext cx="7747800" cy="4953000"/>
          </a:xfrm>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GB" dirty="0"/>
          </a:p>
        </p:txBody>
      </p:sp>
    </p:spTree>
  </p:cSld>
  <p:clrMapOvr>
    <a:masterClrMapping/>
  </p:clrMapOvr>
  <p:transition xmlns:p14="http://schemas.microsoft.com/office/powerpoint/2010/main">
    <p:dissolve/>
  </p:transition>
  <p:timing>
    <p:tnLst>
      <p:par>
        <p:cTn xmlns:p14="http://schemas.microsoft.com/office/powerpoint/2010/main" id="1" dur="indefinite" restart="never" nodeType="tmRoot"/>
      </p:par>
    </p:tnLst>
  </p:timing>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ictur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IE"/>
          </a:p>
        </p:txBody>
      </p:sp>
      <p:sp>
        <p:nvSpPr>
          <p:cNvPr id="7" name="Picture Placeholder 6"/>
          <p:cNvSpPr>
            <a:spLocks noGrp="1"/>
          </p:cNvSpPr>
          <p:nvPr>
            <p:ph type="pic" sz="quarter" idx="13"/>
          </p:nvPr>
        </p:nvSpPr>
        <p:spPr>
          <a:xfrm>
            <a:off x="690944" y="1143001"/>
            <a:ext cx="7762112" cy="4343399"/>
          </a:xfrm>
        </p:spPr>
        <p:txBody>
          <a:bodyPr rtlCol="0">
            <a:normAutofit/>
          </a:bodyPr>
          <a:lstStyle/>
          <a:p>
            <a:pPr lvl="0"/>
            <a:r>
              <a:rPr lang="ga-IE" noProof="0" smtClean="0"/>
              <a:t>Drag picture to placeholder or click icon to add</a:t>
            </a:r>
            <a:endParaRPr lang="en-IE" noProof="0" dirty="0"/>
          </a:p>
        </p:txBody>
      </p:sp>
      <p:sp>
        <p:nvSpPr>
          <p:cNvPr id="9" name="Text Placeholder 8"/>
          <p:cNvSpPr>
            <a:spLocks noGrp="1"/>
          </p:cNvSpPr>
          <p:nvPr>
            <p:ph type="body" sz="quarter" idx="14"/>
          </p:nvPr>
        </p:nvSpPr>
        <p:spPr>
          <a:xfrm>
            <a:off x="685800" y="5715000"/>
            <a:ext cx="7772400" cy="533400"/>
          </a:xfrm>
        </p:spPr>
        <p:txBody>
          <a:bodyPr>
            <a:noAutofit/>
          </a:bodyPr>
          <a:lstStyle>
            <a:lvl1pPr algn="ctr">
              <a:buNone/>
              <a:defRPr sz="2400">
                <a:solidFill>
                  <a:schemeClr val="tx1"/>
                </a:solidFill>
              </a:defRPr>
            </a:lvl1pPr>
            <a:lvl2pPr>
              <a:buNone/>
              <a:defRPr sz="2400"/>
            </a:lvl2pPr>
            <a:lvl3pPr>
              <a:buNone/>
              <a:defRPr sz="2400"/>
            </a:lvl3pPr>
            <a:lvl4pPr>
              <a:buNone/>
              <a:defRPr sz="2400"/>
            </a:lvl4pPr>
            <a:lvl5pPr>
              <a:buNone/>
              <a:defRPr sz="2400"/>
            </a:lvl5pPr>
          </a:lstStyle>
          <a:p>
            <a:pPr lvl="0"/>
            <a:r>
              <a:rPr lang="ga-IE" smtClean="0"/>
              <a:t>Click to edit Master text styles</a:t>
            </a: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mparison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IE"/>
          </a:p>
        </p:txBody>
      </p:sp>
      <p:sp>
        <p:nvSpPr>
          <p:cNvPr id="4" name="Content Placeholder 3"/>
          <p:cNvSpPr>
            <a:spLocks noGrp="1"/>
          </p:cNvSpPr>
          <p:nvPr>
            <p:ph sz="half" idx="2"/>
          </p:nvPr>
        </p:nvSpPr>
        <p:spPr>
          <a:xfrm>
            <a:off x="381000" y="1295400"/>
            <a:ext cx="4038600" cy="4830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IE" dirty="0"/>
          </a:p>
        </p:txBody>
      </p:sp>
      <p:sp>
        <p:nvSpPr>
          <p:cNvPr id="6" name="Content Placeholder 5"/>
          <p:cNvSpPr>
            <a:spLocks noGrp="1"/>
          </p:cNvSpPr>
          <p:nvPr>
            <p:ph sz="quarter" idx="4"/>
          </p:nvPr>
        </p:nvSpPr>
        <p:spPr>
          <a:xfrm>
            <a:off x="4721225" y="1295400"/>
            <a:ext cx="4041775" cy="4830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IE" dirty="0"/>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pic>
        <p:nvPicPr>
          <p:cNvPr id="4" name="Picture 9" descr="Lero Logo.gif"/>
          <p:cNvPicPr>
            <a:picLocks noChangeAspect="1"/>
          </p:cNvPicPr>
          <p:nvPr/>
        </p:nvPicPr>
        <p:blipFill>
          <a:blip r:embed="rId2"/>
          <a:srcRect/>
          <a:stretch>
            <a:fillRect/>
          </a:stretch>
        </p:blipFill>
        <p:spPr bwMode="auto">
          <a:xfrm>
            <a:off x="285750" y="142875"/>
            <a:ext cx="2903538" cy="571500"/>
          </a:xfrm>
          <a:prstGeom prst="rect">
            <a:avLst/>
          </a:prstGeom>
          <a:noFill/>
          <a:ln w="9525">
            <a:noFill/>
            <a:miter lim="800000"/>
            <a:headEnd/>
            <a:tailEnd/>
          </a:ln>
        </p:spPr>
      </p:pic>
      <p:sp>
        <p:nvSpPr>
          <p:cNvPr id="5" name="TextBox 4"/>
          <p:cNvSpPr txBox="1"/>
          <p:nvPr/>
        </p:nvSpPr>
        <p:spPr>
          <a:xfrm>
            <a:off x="2071670" y="5643578"/>
            <a:ext cx="5029200" cy="707886"/>
          </a:xfrm>
          <a:prstGeom prst="rect">
            <a:avLst/>
          </a:prstGeom>
          <a:noFill/>
        </p:spPr>
        <p:txBody>
          <a:bodyPr>
            <a:spAutoFit/>
          </a:bodyPr>
          <a:lstStyle/>
          <a:p>
            <a:pPr algn="ctr" fontAlgn="auto">
              <a:spcBef>
                <a:spcPts val="0"/>
              </a:spcBef>
              <a:spcAft>
                <a:spcPts val="0"/>
              </a:spcAft>
              <a:defRPr/>
            </a:pPr>
            <a:r>
              <a:rPr lang="en-US" sz="1000" i="1" dirty="0">
                <a:solidFill>
                  <a:schemeClr val="tx1"/>
                </a:solidFill>
                <a:latin typeface="+mn-lt"/>
                <a:ea typeface="+mn-ea"/>
                <a:cs typeface="+mn-cs"/>
              </a:rPr>
              <a:t>This work was supported, in part, by Science Foundation Ireland grant 03/CE2/I303_1 to </a:t>
            </a:r>
            <a:endParaRPr lang="en-US" sz="1000" i="1" dirty="0" smtClean="0">
              <a:solidFill>
                <a:schemeClr val="tx1"/>
              </a:solidFill>
              <a:latin typeface="+mn-lt"/>
              <a:ea typeface="+mn-ea"/>
              <a:cs typeface="+mn-cs"/>
            </a:endParaRPr>
          </a:p>
          <a:p>
            <a:pPr algn="ctr"/>
            <a:r>
              <a:rPr lang="en-US" sz="1000" i="1" dirty="0" smtClean="0">
                <a:solidFill>
                  <a:schemeClr val="tx1"/>
                </a:solidFill>
                <a:latin typeface="+mn-lt"/>
                <a:ea typeface="+mn-ea"/>
                <a:cs typeface="+mn-cs"/>
              </a:rPr>
              <a:t>Lero</a:t>
            </a:r>
            <a:r>
              <a:rPr lang="en-US" sz="1000" i="1" dirty="0">
                <a:solidFill>
                  <a:schemeClr val="tx1"/>
                </a:solidFill>
                <a:latin typeface="+mn-lt"/>
                <a:ea typeface="+mn-ea"/>
                <a:cs typeface="+mn-cs"/>
              </a:rPr>
              <a:t>–the Irish Software Engineering Research Centre (</a:t>
            </a:r>
            <a:r>
              <a:rPr lang="en-US" sz="1000" i="1" dirty="0">
                <a:solidFill>
                  <a:schemeClr val="tx1"/>
                </a:solidFill>
                <a:latin typeface="+mn-lt"/>
                <a:ea typeface="+mn-ea"/>
                <a:cs typeface="+mn-cs"/>
                <a:hlinkClick r:id="rId3"/>
              </a:rPr>
              <a:t>www.lero.ie</a:t>
            </a:r>
            <a:r>
              <a:rPr lang="en-US" sz="1000" i="1" kern="1200" dirty="0" smtClean="0">
                <a:solidFill>
                  <a:schemeClr val="tx1"/>
                </a:solidFill>
                <a:latin typeface="+mn-lt"/>
                <a:ea typeface="+mn-ea"/>
                <a:cs typeface="+mn-cs"/>
              </a:rPr>
              <a:t>) and by </a:t>
            </a:r>
            <a:r>
              <a:rPr lang="en-GB" sz="1000" i="1" kern="1200" dirty="0" smtClean="0">
                <a:solidFill>
                  <a:schemeClr val="tx1"/>
                </a:solidFill>
                <a:latin typeface="+mn-lt"/>
                <a:ea typeface="+mn-ea"/>
                <a:cs typeface="+mn-cs"/>
              </a:rPr>
              <a:t>TRANSFoRm, which is funded by  the European Commission – DG INSFO (FP7 247787).</a:t>
            </a:r>
            <a:endParaRPr lang="en-IE" sz="1000" i="1" kern="1200" dirty="0" smtClean="0">
              <a:solidFill>
                <a:schemeClr val="tx1"/>
              </a:solidFill>
              <a:latin typeface="+mn-lt"/>
              <a:ea typeface="+mn-ea"/>
              <a:cs typeface="+mn-cs"/>
            </a:endParaRPr>
          </a:p>
          <a:p>
            <a:pPr algn="ctr" fontAlgn="auto">
              <a:spcBef>
                <a:spcPts val="0"/>
              </a:spcBef>
              <a:spcAft>
                <a:spcPts val="0"/>
              </a:spcAft>
              <a:defRPr/>
            </a:pPr>
            <a:endParaRPr lang="en-GB" sz="1000" i="1" dirty="0">
              <a:solidFill>
                <a:schemeClr val="tx1"/>
              </a:solidFill>
              <a:latin typeface="+mn-lt"/>
              <a:ea typeface="+mn-ea"/>
              <a:cs typeface="+mn-cs"/>
            </a:endParaRPr>
          </a:p>
        </p:txBody>
      </p:sp>
      <p:sp>
        <p:nvSpPr>
          <p:cNvPr id="12" name="Text Placeholder 10"/>
          <p:cNvSpPr>
            <a:spLocks noGrp="1"/>
          </p:cNvSpPr>
          <p:nvPr>
            <p:ph type="body" sz="quarter" idx="14" hasCustomPrompt="1"/>
          </p:nvPr>
        </p:nvSpPr>
        <p:spPr>
          <a:xfrm>
            <a:off x="914400" y="3657600"/>
            <a:ext cx="7467600" cy="1752600"/>
          </a:xfrm>
        </p:spPr>
        <p:txBody>
          <a:bodyPr>
            <a:noAutofit/>
          </a:bodyPr>
          <a:lstStyle>
            <a:lvl1pPr algn="ctr">
              <a:buNone/>
              <a:defRPr sz="2800" baseline="0"/>
            </a:lvl1pPr>
            <a:lvl2pPr>
              <a:defRPr sz="6000"/>
            </a:lvl2pPr>
            <a:lvl3pPr>
              <a:defRPr sz="6000"/>
            </a:lvl3pPr>
            <a:lvl4pPr>
              <a:defRPr sz="6000"/>
            </a:lvl4pPr>
            <a:lvl5pPr>
              <a:defRPr sz="6000"/>
            </a:lvl5pPr>
          </a:lstStyle>
          <a:p>
            <a:pPr lvl="0"/>
            <a:r>
              <a:rPr lang="ga-IE" dirty="0" smtClean="0"/>
              <a:t>Presenter Name, Affiliation, and Email Address here.</a:t>
            </a:r>
          </a:p>
        </p:txBody>
      </p:sp>
      <p:sp>
        <p:nvSpPr>
          <p:cNvPr id="6" name="TextBox 5"/>
          <p:cNvSpPr txBox="1"/>
          <p:nvPr/>
        </p:nvSpPr>
        <p:spPr>
          <a:xfrm>
            <a:off x="3162287" y="1905000"/>
            <a:ext cx="2819427" cy="769441"/>
          </a:xfrm>
          <a:prstGeom prst="rect">
            <a:avLst/>
          </a:prstGeom>
          <a:noFill/>
        </p:spPr>
        <p:txBody>
          <a:bodyPr wrap="none" rtlCol="0">
            <a:spAutoFit/>
          </a:bodyPr>
          <a:lstStyle/>
          <a:p>
            <a:r>
              <a:rPr lang="en-GB" sz="4400" dirty="0" smtClean="0"/>
              <a:t>Thank you</a:t>
            </a:r>
            <a:endParaRPr lang="en-GB" sz="4400" dirty="0"/>
          </a:p>
        </p:txBody>
      </p:sp>
    </p:spTree>
  </p:cSld>
  <p:clrMapOvr>
    <a:masterClrMapping/>
  </p:clrMapOvr>
  <p:timing>
    <p:tnLst>
      <p:par>
        <p:cTn xmlns:p14="http://schemas.microsoft.com/office/powerpoint/2010/main" id="1" dur="indefinite" restart="never" nodeType="tmRoot"/>
      </p:par>
    </p:tnLst>
  </p:timing>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00101" y="1066800"/>
            <a:ext cx="7543799" cy="1600200"/>
          </a:xfrm>
        </p:spPr>
        <p:txBody>
          <a:bodyPr>
            <a:noAutofit/>
          </a:bodyPr>
          <a:lstStyle>
            <a:lvl1pPr>
              <a:defRPr sz="6000">
                <a:solidFill>
                  <a:schemeClr val="tx1"/>
                </a:solidFill>
              </a:defRPr>
            </a:lvl1pPr>
          </a:lstStyle>
          <a:p>
            <a:r>
              <a:rPr lang="en-US" dirty="0" smtClean="0"/>
              <a:t>Click to edit Master title style</a:t>
            </a:r>
            <a:endParaRPr lang="en-GB" dirty="0"/>
          </a:p>
        </p:txBody>
      </p:sp>
      <p:sp>
        <p:nvSpPr>
          <p:cNvPr id="7" name="Text Placeholder 6"/>
          <p:cNvSpPr>
            <a:spLocks noGrp="1"/>
          </p:cNvSpPr>
          <p:nvPr>
            <p:ph type="body" sz="quarter" idx="11"/>
          </p:nvPr>
        </p:nvSpPr>
        <p:spPr>
          <a:xfrm>
            <a:off x="2114550" y="2819400"/>
            <a:ext cx="4914900" cy="1143000"/>
          </a:xfrm>
        </p:spPr>
        <p:txBody>
          <a:bodyPr/>
          <a:lstStyle>
            <a:lvl1pPr algn="ctr">
              <a:buNone/>
              <a:defRPr sz="2400">
                <a:solidFill>
                  <a:srgbClr val="5A8E22"/>
                </a:solidFill>
              </a:defRPr>
            </a:lvl1pPr>
            <a:lvl2pPr>
              <a:buNone/>
              <a:defRPr sz="1600"/>
            </a:lvl2pPr>
            <a:lvl3pPr>
              <a:buNone/>
              <a:defRPr/>
            </a:lvl3pPr>
          </a:lstStyle>
          <a:p>
            <a:pPr lvl="0"/>
            <a:r>
              <a:rPr lang="en-US" dirty="0" smtClean="0"/>
              <a:t>Click to edit Master text styles</a:t>
            </a:r>
          </a:p>
        </p:txBody>
      </p:sp>
      <p:sp>
        <p:nvSpPr>
          <p:cNvPr id="9" name="Text Placeholder 8"/>
          <p:cNvSpPr>
            <a:spLocks noGrp="1"/>
          </p:cNvSpPr>
          <p:nvPr>
            <p:ph type="body" sz="quarter" idx="12"/>
          </p:nvPr>
        </p:nvSpPr>
        <p:spPr>
          <a:xfrm>
            <a:off x="762000" y="4114800"/>
            <a:ext cx="7620000" cy="609600"/>
          </a:xfrm>
        </p:spPr>
        <p:txBody>
          <a:bodyPr>
            <a:normAutofit/>
          </a:bodyPr>
          <a:lstStyle>
            <a:lvl1pPr algn="ctr">
              <a:buNone/>
              <a:defRPr sz="2400" b="1" i="0" baseline="0"/>
            </a:lvl1pPr>
          </a:lstStyle>
          <a:p>
            <a:pPr lvl="0"/>
            <a:r>
              <a:rPr lang="en-US" dirty="0" smtClean="0"/>
              <a:t>Click to edit Master text styles</a:t>
            </a:r>
          </a:p>
        </p:txBody>
      </p:sp>
      <p:sp>
        <p:nvSpPr>
          <p:cNvPr id="6" name="Text Placeholder 8"/>
          <p:cNvSpPr>
            <a:spLocks noGrp="1"/>
          </p:cNvSpPr>
          <p:nvPr>
            <p:ph type="body" sz="quarter" idx="13"/>
          </p:nvPr>
        </p:nvSpPr>
        <p:spPr>
          <a:xfrm>
            <a:off x="762000" y="4800600"/>
            <a:ext cx="7620000" cy="762000"/>
          </a:xfrm>
        </p:spPr>
        <p:txBody>
          <a:bodyPr>
            <a:normAutofit/>
          </a:bodyPr>
          <a:lstStyle>
            <a:lvl1pPr algn="ctr">
              <a:buNone/>
              <a:defRPr sz="2000" i="0" baseline="0"/>
            </a:lvl1pPr>
          </a:lstStyle>
          <a:p>
            <a:pPr lvl="0"/>
            <a:r>
              <a:rPr lang="en-US" dirty="0" smtClean="0"/>
              <a:t>Click to edit Master text styles</a:t>
            </a:r>
          </a:p>
        </p:txBody>
      </p:sp>
      <p:sp>
        <p:nvSpPr>
          <p:cNvPr id="8" name="Text Placeholder 8"/>
          <p:cNvSpPr>
            <a:spLocks noGrp="1"/>
          </p:cNvSpPr>
          <p:nvPr>
            <p:ph type="body" sz="quarter" idx="14"/>
          </p:nvPr>
        </p:nvSpPr>
        <p:spPr>
          <a:xfrm>
            <a:off x="762000" y="5638800"/>
            <a:ext cx="7620000" cy="609600"/>
          </a:xfrm>
        </p:spPr>
        <p:txBody>
          <a:bodyPr>
            <a:normAutofit/>
          </a:bodyPr>
          <a:lstStyle>
            <a:lvl1pPr algn="ctr">
              <a:buNone/>
              <a:defRPr sz="2400" b="0" i="1" baseline="0"/>
            </a:lvl1pPr>
          </a:lstStyle>
          <a:p>
            <a:pPr lvl="0"/>
            <a:r>
              <a:rPr lang="en-US" dirty="0" smtClean="0"/>
              <a:t>Click to edit Master text styles</a:t>
            </a:r>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IE" dirty="0"/>
          </a:p>
        </p:txBody>
      </p:sp>
      <p:sp>
        <p:nvSpPr>
          <p:cNvPr id="7" name="Text Placeholder 6"/>
          <p:cNvSpPr>
            <a:spLocks noGrp="1"/>
          </p:cNvSpPr>
          <p:nvPr>
            <p:ph type="body" sz="quarter" idx="11"/>
          </p:nvPr>
        </p:nvSpPr>
        <p:spPr>
          <a:xfrm>
            <a:off x="698100" y="1143000"/>
            <a:ext cx="7747800" cy="4953000"/>
          </a:xfrm>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1_Title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IE"/>
          </a:p>
        </p:txBody>
      </p:sp>
      <p:sp>
        <p:nvSpPr>
          <p:cNvPr id="7" name="Picture Placeholder 6"/>
          <p:cNvSpPr>
            <a:spLocks noGrp="1"/>
          </p:cNvSpPr>
          <p:nvPr>
            <p:ph type="pic" sz="quarter" idx="13"/>
          </p:nvPr>
        </p:nvSpPr>
        <p:spPr>
          <a:xfrm>
            <a:off x="690944" y="1143001"/>
            <a:ext cx="7762112" cy="4343399"/>
          </a:xfrm>
        </p:spPr>
        <p:txBody>
          <a:bodyPr rtlCol="0">
            <a:normAutofit/>
          </a:bodyPr>
          <a:lstStyle/>
          <a:p>
            <a:pPr lvl="0"/>
            <a:r>
              <a:rPr lang="ga-IE" noProof="0" smtClean="0"/>
              <a:t>Click icon to add picture</a:t>
            </a:r>
            <a:endParaRPr lang="en-IE" noProof="0" dirty="0"/>
          </a:p>
        </p:txBody>
      </p:sp>
      <p:sp>
        <p:nvSpPr>
          <p:cNvPr id="9" name="Text Placeholder 8"/>
          <p:cNvSpPr>
            <a:spLocks noGrp="1"/>
          </p:cNvSpPr>
          <p:nvPr>
            <p:ph type="body" sz="quarter" idx="14"/>
          </p:nvPr>
        </p:nvSpPr>
        <p:spPr>
          <a:xfrm>
            <a:off x="685800" y="5715000"/>
            <a:ext cx="7772400" cy="533400"/>
          </a:xfrm>
        </p:spPr>
        <p:txBody>
          <a:bodyPr>
            <a:noAutofit/>
          </a:bodyPr>
          <a:lstStyle>
            <a:lvl1pPr algn="ctr">
              <a:buNone/>
              <a:defRPr sz="2400">
                <a:solidFill>
                  <a:schemeClr val="tx1"/>
                </a:solidFill>
              </a:defRPr>
            </a:lvl1pPr>
            <a:lvl2pPr>
              <a:buNone/>
              <a:defRPr sz="2400"/>
            </a:lvl2pPr>
            <a:lvl3pPr>
              <a:buNone/>
              <a:defRPr sz="2400"/>
            </a:lvl3pPr>
            <a:lvl4pPr>
              <a:buNone/>
              <a:defRPr sz="2400"/>
            </a:lvl4pPr>
            <a:lvl5pPr>
              <a:buNone/>
              <a:defRPr sz="2400"/>
            </a:lvl5pPr>
          </a:lstStyle>
          <a:p>
            <a:pPr lvl="0"/>
            <a:r>
              <a:rPr lang="ga-IE" smtClean="0"/>
              <a:t>Click to edit Master text styles</a:t>
            </a:r>
          </a:p>
        </p:txBody>
      </p:sp>
      <p:sp>
        <p:nvSpPr>
          <p:cNvPr id="5" name="TextBox 4"/>
          <p:cNvSpPr txBox="1"/>
          <p:nvPr userDrawn="1"/>
        </p:nvSpPr>
        <p:spPr>
          <a:xfrm>
            <a:off x="7215206" y="6572273"/>
            <a:ext cx="1714512" cy="276999"/>
          </a:xfrm>
          <a:prstGeom prst="rect">
            <a:avLst/>
          </a:prstGeom>
          <a:solidFill>
            <a:schemeClr val="tx1"/>
          </a:solidFill>
        </p:spPr>
        <p:txBody>
          <a:bodyPr wrap="square" rtlCol="0">
            <a:spAutoFit/>
          </a:bodyPr>
          <a:lstStyle/>
          <a:p>
            <a:r>
              <a:rPr lang="en-IE" sz="1200" i="1" dirty="0" smtClean="0">
                <a:solidFill>
                  <a:schemeClr val="bg1"/>
                </a:solidFill>
              </a:rPr>
              <a:t>Lero © 2011 Slide </a:t>
            </a:r>
            <a:fld id="{CCF762DE-4AD9-473C-8B84-452531C120E4}" type="slidenum">
              <a:rPr lang="en-IE" sz="1200" i="1" smtClean="0">
                <a:solidFill>
                  <a:schemeClr val="bg1"/>
                </a:solidFill>
              </a:rPr>
              <a:pPr/>
              <a:t>‹#›</a:t>
            </a:fld>
            <a:endParaRPr lang="en-IE" sz="1200" i="1" dirty="0">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Closing Slide">
    <p:spTree>
      <p:nvGrpSpPr>
        <p:cNvPr id="1" name=""/>
        <p:cNvGrpSpPr/>
        <p:nvPr/>
      </p:nvGrpSpPr>
      <p:grpSpPr>
        <a:xfrm>
          <a:off x="0" y="0"/>
          <a:ext cx="0" cy="0"/>
          <a:chOff x="0" y="0"/>
          <a:chExt cx="0" cy="0"/>
        </a:xfrm>
      </p:grpSpPr>
      <p:pic>
        <p:nvPicPr>
          <p:cNvPr id="4" name="Picture 9" descr="Lero Logo.gif"/>
          <p:cNvPicPr>
            <a:picLocks noChangeAspect="1"/>
          </p:cNvPicPr>
          <p:nvPr userDrawn="1"/>
        </p:nvPicPr>
        <p:blipFill>
          <a:blip r:embed="rId2"/>
          <a:srcRect/>
          <a:stretch>
            <a:fillRect/>
          </a:stretch>
        </p:blipFill>
        <p:spPr bwMode="auto">
          <a:xfrm>
            <a:off x="285750" y="142875"/>
            <a:ext cx="2903538" cy="571500"/>
          </a:xfrm>
          <a:prstGeom prst="rect">
            <a:avLst/>
          </a:prstGeom>
          <a:noFill/>
          <a:ln w="9525">
            <a:noFill/>
            <a:miter lim="800000"/>
            <a:headEnd/>
            <a:tailEnd/>
          </a:ln>
        </p:spPr>
      </p:pic>
      <p:sp>
        <p:nvSpPr>
          <p:cNvPr id="5" name="TextBox 4"/>
          <p:cNvSpPr txBox="1"/>
          <p:nvPr userDrawn="1"/>
        </p:nvSpPr>
        <p:spPr>
          <a:xfrm>
            <a:off x="2057400" y="5867400"/>
            <a:ext cx="5029200" cy="400050"/>
          </a:xfrm>
          <a:prstGeom prst="rect">
            <a:avLst/>
          </a:prstGeom>
          <a:noFill/>
        </p:spPr>
        <p:txBody>
          <a:bodyPr>
            <a:spAutoFit/>
          </a:bodyPr>
          <a:lstStyle/>
          <a:p>
            <a:pPr algn="ctr">
              <a:defRPr/>
            </a:pPr>
            <a:r>
              <a:rPr lang="en-IE" sz="1000" i="1">
                <a:latin typeface="Calibri" pitchFamily="34" charset="0"/>
                <a:ea typeface="ヒラギノ角ゴ Pro W3" charset="-128"/>
                <a:cs typeface="+mn-cs"/>
              </a:rPr>
              <a:t>This work was supported, in part, by Science Foundation Ireland grant 03/CE2/I303_1 to Lero–the Irish Software Engineering Research Centre (www.lero.ie)</a:t>
            </a:r>
            <a:endParaRPr lang="en-GB" sz="1000" i="1">
              <a:latin typeface="Calibri" pitchFamily="34" charset="0"/>
              <a:ea typeface="ヒラギノ角ゴ Pro W3" charset="-128"/>
              <a:cs typeface="+mn-cs"/>
            </a:endParaRPr>
          </a:p>
        </p:txBody>
      </p:sp>
      <p:sp>
        <p:nvSpPr>
          <p:cNvPr id="11" name="Text Placeholder 10"/>
          <p:cNvSpPr>
            <a:spLocks noGrp="1"/>
          </p:cNvSpPr>
          <p:nvPr>
            <p:ph type="body" sz="quarter" idx="13"/>
          </p:nvPr>
        </p:nvSpPr>
        <p:spPr>
          <a:xfrm>
            <a:off x="914400" y="1524000"/>
            <a:ext cx="7467600" cy="1569660"/>
          </a:xfrm>
        </p:spPr>
        <p:txBody>
          <a:bodyPr>
            <a:noAutofit/>
          </a:bodyPr>
          <a:lstStyle>
            <a:lvl1pPr algn="ctr">
              <a:spcAft>
                <a:spcPts val="0"/>
              </a:spcAft>
              <a:buFont typeface="Arial"/>
              <a:buNone/>
              <a:defRPr sz="4800" baseline="0"/>
            </a:lvl1pPr>
            <a:lvl2pPr>
              <a:defRPr sz="6000"/>
            </a:lvl2pPr>
            <a:lvl3pPr>
              <a:defRPr sz="6000"/>
            </a:lvl3pPr>
            <a:lvl4pPr>
              <a:defRPr sz="6000"/>
            </a:lvl4pPr>
            <a:lvl5pPr>
              <a:defRPr sz="6000"/>
            </a:lvl5pPr>
          </a:lstStyle>
          <a:p>
            <a:pPr lvl="0"/>
            <a:r>
              <a:rPr lang="en-US" smtClean="0"/>
              <a:t>Click to edit Master text styles</a:t>
            </a:r>
          </a:p>
        </p:txBody>
      </p:sp>
      <p:sp>
        <p:nvSpPr>
          <p:cNvPr id="12" name="Text Placeholder 10"/>
          <p:cNvSpPr>
            <a:spLocks noGrp="1"/>
          </p:cNvSpPr>
          <p:nvPr>
            <p:ph type="body" sz="quarter" idx="14"/>
          </p:nvPr>
        </p:nvSpPr>
        <p:spPr>
          <a:xfrm>
            <a:off x="914400" y="3657600"/>
            <a:ext cx="7467600" cy="1752600"/>
          </a:xfrm>
        </p:spPr>
        <p:txBody>
          <a:bodyPr>
            <a:noAutofit/>
          </a:bodyPr>
          <a:lstStyle>
            <a:lvl1pPr algn="ctr">
              <a:buNone/>
              <a:defRPr sz="2800" baseline="0"/>
            </a:lvl1pPr>
            <a:lvl2pPr>
              <a:defRPr sz="6000"/>
            </a:lvl2pPr>
            <a:lvl3pPr>
              <a:defRPr sz="6000"/>
            </a:lvl3pPr>
            <a:lvl4pPr>
              <a:defRPr sz="6000"/>
            </a:lvl4pPr>
            <a:lvl5pPr>
              <a:defRPr sz="6000"/>
            </a:lvl5pPr>
          </a:lstStyle>
          <a:p>
            <a:pPr lvl="0"/>
            <a:r>
              <a:rPr lang="en-US" smtClean="0"/>
              <a:t>Click to edit Master text styles</a:t>
            </a:r>
          </a:p>
        </p:txBody>
      </p:sp>
      <p:sp>
        <p:nvSpPr>
          <p:cNvPr id="6" name="Slide Number Placeholder 6"/>
          <p:cNvSpPr>
            <a:spLocks noGrp="1"/>
          </p:cNvSpPr>
          <p:nvPr>
            <p:ph type="sldNum" sz="quarter" idx="15"/>
          </p:nvPr>
        </p:nvSpPr>
        <p:spPr>
          <a:xfrm>
            <a:off x="8534400" y="6572250"/>
            <a:ext cx="609600" cy="285750"/>
          </a:xfrm>
          <a:prstGeom prst="rect">
            <a:avLst/>
          </a:prstGeom>
        </p:spPr>
        <p:txBody>
          <a:bodyPr vert="horz" wrap="square" lIns="91440" tIns="45720" rIns="91440" bIns="45720" numCol="1" anchor="t" anchorCtr="0" compatLnSpc="1">
            <a:prstTxWarp prst="textNoShape">
              <a:avLst/>
            </a:prstTxWarp>
          </a:bodyPr>
          <a:lstStyle>
            <a:lvl1pPr>
              <a:defRPr sz="1800" i="1">
                <a:latin typeface="Calibri" pitchFamily="34" charset="0"/>
                <a:ea typeface="ヒラギノ角ゴ Pro W3" charset="-128"/>
                <a:cs typeface="+mn-cs"/>
              </a:defRPr>
            </a:lvl1pPr>
          </a:lstStyle>
          <a:p>
            <a:pPr>
              <a:defRPr/>
            </a:pPr>
            <a:fld id="{C88067A8-07EE-42E2-8AAA-F7B1E0B87BC9}" type="slidenum">
              <a:rPr lang="en-IE"/>
              <a:pPr>
                <a:defRPr/>
              </a:pPr>
              <a:t>‹#›</a:t>
            </a:fld>
            <a:endParaRPr lang="en-I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5" name="TextBox 4"/>
          <p:cNvSpPr txBox="1"/>
          <p:nvPr userDrawn="1"/>
        </p:nvSpPr>
        <p:spPr>
          <a:xfrm>
            <a:off x="3330575" y="0"/>
            <a:ext cx="5508625" cy="857250"/>
          </a:xfrm>
          <a:prstGeom prst="rect">
            <a:avLst/>
          </a:prstGeom>
          <a:noFill/>
        </p:spPr>
        <p:txBody>
          <a:bodyPr anchor="ctr">
            <a:spAutoFit/>
          </a:bodyPr>
          <a:lstStyle/>
          <a:p>
            <a:pPr algn="ctr">
              <a:defRPr/>
            </a:pPr>
            <a:r>
              <a:rPr lang="en-GB" b="1">
                <a:solidFill>
                  <a:schemeClr val="bg1"/>
                </a:solidFill>
                <a:latin typeface="Calibri" pitchFamily="34" charset="0"/>
                <a:ea typeface="ヒラギノ角ゴ Pro W3" charset="-128"/>
                <a:cs typeface="+mn-cs"/>
              </a:rPr>
              <a:t>CSET Renewal - Site Review</a:t>
            </a:r>
          </a:p>
        </p:txBody>
      </p:sp>
      <p:sp>
        <p:nvSpPr>
          <p:cNvPr id="2" name="Title 1"/>
          <p:cNvSpPr>
            <a:spLocks noGrp="1"/>
          </p:cNvSpPr>
          <p:nvPr>
            <p:ph type="title"/>
          </p:nvPr>
        </p:nvSpPr>
        <p:spPr>
          <a:xfrm>
            <a:off x="800101" y="1066800"/>
            <a:ext cx="7543799" cy="1905000"/>
          </a:xfrm>
        </p:spPr>
        <p:txBody>
          <a:bodyPr>
            <a:noAutofit/>
          </a:bodyPr>
          <a:lstStyle>
            <a:lvl1pPr>
              <a:defRPr sz="6000">
                <a:solidFill>
                  <a:schemeClr val="tx1"/>
                </a:solidFill>
              </a:defRPr>
            </a:lvl1pPr>
          </a:lstStyle>
          <a:p>
            <a:r>
              <a:rPr lang="en-US" smtClean="0"/>
              <a:t>Click to edit Master title style</a:t>
            </a:r>
            <a:endParaRPr lang="en-GB" dirty="0"/>
          </a:p>
        </p:txBody>
      </p:sp>
      <p:sp>
        <p:nvSpPr>
          <p:cNvPr id="7" name="Text Placeholder 6"/>
          <p:cNvSpPr>
            <a:spLocks noGrp="1"/>
          </p:cNvSpPr>
          <p:nvPr>
            <p:ph type="body" sz="quarter" idx="11"/>
          </p:nvPr>
        </p:nvSpPr>
        <p:spPr>
          <a:xfrm>
            <a:off x="2247900" y="3048000"/>
            <a:ext cx="4648200" cy="914400"/>
          </a:xfrm>
        </p:spPr>
        <p:txBody>
          <a:bodyPr/>
          <a:lstStyle>
            <a:lvl1pPr algn="ctr">
              <a:buNone/>
              <a:defRPr sz="2400">
                <a:solidFill>
                  <a:srgbClr val="5A8E22"/>
                </a:solidFill>
              </a:defRPr>
            </a:lvl1pPr>
            <a:lvl2pPr>
              <a:buNone/>
              <a:defRPr sz="1600"/>
            </a:lvl2pPr>
            <a:lvl3pPr>
              <a:buNone/>
              <a:defRPr/>
            </a:lvl3pPr>
          </a:lstStyle>
          <a:p>
            <a:pPr lvl="0"/>
            <a:r>
              <a:rPr lang="en-US" smtClean="0"/>
              <a:t>Click to edit Master text styles</a:t>
            </a:r>
          </a:p>
        </p:txBody>
      </p:sp>
      <p:sp>
        <p:nvSpPr>
          <p:cNvPr id="9" name="Text Placeholder 8"/>
          <p:cNvSpPr>
            <a:spLocks noGrp="1"/>
          </p:cNvSpPr>
          <p:nvPr>
            <p:ph type="body" sz="quarter" idx="12"/>
          </p:nvPr>
        </p:nvSpPr>
        <p:spPr>
          <a:xfrm>
            <a:off x="2247900" y="4114800"/>
            <a:ext cx="4648200" cy="609600"/>
          </a:xfrm>
        </p:spPr>
        <p:txBody>
          <a:bodyPr>
            <a:normAutofit/>
          </a:bodyPr>
          <a:lstStyle>
            <a:lvl1pPr algn="ctr">
              <a:buNone/>
              <a:defRPr sz="2400"/>
            </a:lvl1pPr>
          </a:lstStyle>
          <a:p>
            <a:pPr lvl="0"/>
            <a:r>
              <a:rPr lang="en-US" smtClean="0"/>
              <a:t>Click to edit Master text styles</a:t>
            </a:r>
          </a:p>
        </p:txBody>
      </p:sp>
      <p:sp>
        <p:nvSpPr>
          <p:cNvPr id="6" name="Slide Number Placeholder 2"/>
          <p:cNvSpPr>
            <a:spLocks noGrp="1"/>
          </p:cNvSpPr>
          <p:nvPr>
            <p:ph type="sldNum" sz="quarter" idx="13"/>
          </p:nvPr>
        </p:nvSpPr>
        <p:spPr>
          <a:xfrm>
            <a:off x="8534400" y="6572250"/>
            <a:ext cx="609600" cy="285750"/>
          </a:xfrm>
          <a:prstGeom prst="rect">
            <a:avLst/>
          </a:prstGeom>
        </p:spPr>
        <p:txBody>
          <a:bodyPr vert="horz" wrap="square" lIns="91440" tIns="45720" rIns="91440" bIns="45720" numCol="1" anchor="t" anchorCtr="0" compatLnSpc="1">
            <a:prstTxWarp prst="textNoShape">
              <a:avLst/>
            </a:prstTxWarp>
          </a:bodyPr>
          <a:lstStyle>
            <a:lvl1pPr>
              <a:defRPr sz="1800">
                <a:latin typeface="Calibri" pitchFamily="34" charset="0"/>
                <a:ea typeface="ヒラギノ角ゴ Pro W3" charset="-128"/>
                <a:cs typeface="+mn-cs"/>
              </a:defRPr>
            </a:lvl1pPr>
          </a:lstStyle>
          <a:p>
            <a:pPr>
              <a:defRPr/>
            </a:pPr>
            <a:fld id="{C6BE1CE6-31AA-4BE9-BCF1-347B64CB4485}" type="slidenum">
              <a:rPr lang="en-IE"/>
              <a:pPr>
                <a:defRPr/>
              </a:pPr>
              <a:t>‹#›</a:t>
            </a:fld>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dirty="0"/>
          </a:p>
        </p:txBody>
      </p:sp>
      <p:sp>
        <p:nvSpPr>
          <p:cNvPr id="7" name="Text Placeholder 6"/>
          <p:cNvSpPr>
            <a:spLocks noGrp="1"/>
          </p:cNvSpPr>
          <p:nvPr>
            <p:ph type="body" sz="quarter" idx="11"/>
          </p:nvPr>
        </p:nvSpPr>
        <p:spPr>
          <a:xfrm>
            <a:off x="698100" y="1143000"/>
            <a:ext cx="7747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Slide Number Placeholder 2"/>
          <p:cNvSpPr>
            <a:spLocks noGrp="1"/>
          </p:cNvSpPr>
          <p:nvPr>
            <p:ph type="sldNum" sz="quarter" idx="12"/>
          </p:nvPr>
        </p:nvSpPr>
        <p:spPr>
          <a:xfrm>
            <a:off x="8534400" y="6572250"/>
            <a:ext cx="609600" cy="285750"/>
          </a:xfrm>
          <a:prstGeom prst="rect">
            <a:avLst/>
          </a:prstGeom>
        </p:spPr>
        <p:txBody>
          <a:bodyPr vert="horz" wrap="square" lIns="91440" tIns="45720" rIns="91440" bIns="45720" numCol="1" anchor="t" anchorCtr="0" compatLnSpc="1">
            <a:prstTxWarp prst="textNoShape">
              <a:avLst/>
            </a:prstTxWarp>
          </a:bodyPr>
          <a:lstStyle>
            <a:lvl1pPr>
              <a:defRPr sz="1800">
                <a:latin typeface="Calibri" pitchFamily="34" charset="0"/>
                <a:ea typeface="ヒラギノ角ゴ Pro W3" charset="-128"/>
                <a:cs typeface="+mn-cs"/>
              </a:defRPr>
            </a:lvl1pPr>
          </a:lstStyle>
          <a:p>
            <a:pPr>
              <a:defRPr/>
            </a:pPr>
            <a:fld id="{D23CCAAE-54BE-49EE-9CE0-E027664AA45A}" type="slidenum">
              <a:rPr lang="en-IE"/>
              <a:pPr>
                <a:defRPr/>
              </a:pPr>
              <a:t>‹#›</a:t>
            </a:fld>
            <a:endParaRPr lang="en-I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7" name="Picture Placeholder 6"/>
          <p:cNvSpPr>
            <a:spLocks noGrp="1"/>
          </p:cNvSpPr>
          <p:nvPr>
            <p:ph type="pic" sz="quarter" idx="13"/>
          </p:nvPr>
        </p:nvSpPr>
        <p:spPr>
          <a:xfrm>
            <a:off x="690944" y="1143001"/>
            <a:ext cx="7762112" cy="4343399"/>
          </a:xfrm>
        </p:spPr>
        <p:txBody>
          <a:bodyPr rtlCol="0">
            <a:normAutofit/>
          </a:bodyPr>
          <a:lstStyle/>
          <a:p>
            <a:pPr lvl="0"/>
            <a:r>
              <a:rPr lang="en-US" noProof="0" smtClean="0"/>
              <a:t>Click icon to add picture</a:t>
            </a:r>
            <a:endParaRPr lang="en-IE" noProof="0" dirty="0"/>
          </a:p>
        </p:txBody>
      </p:sp>
      <p:sp>
        <p:nvSpPr>
          <p:cNvPr id="9" name="Text Placeholder 8"/>
          <p:cNvSpPr>
            <a:spLocks noGrp="1"/>
          </p:cNvSpPr>
          <p:nvPr>
            <p:ph type="body" sz="quarter" idx="14"/>
          </p:nvPr>
        </p:nvSpPr>
        <p:spPr>
          <a:xfrm>
            <a:off x="685800" y="5715000"/>
            <a:ext cx="7772400" cy="533400"/>
          </a:xfrm>
        </p:spPr>
        <p:txBody>
          <a:bodyPr>
            <a:noAutofit/>
          </a:bodyPr>
          <a:lstStyle>
            <a:lvl1pPr algn="ctr">
              <a:buNone/>
              <a:defRPr sz="2400">
                <a:solidFill>
                  <a:schemeClr val="bg1"/>
                </a:solidFill>
              </a:defRPr>
            </a:lvl1pPr>
            <a:lvl2pPr>
              <a:buNone/>
              <a:defRPr sz="2400"/>
            </a:lvl2pPr>
            <a:lvl3pPr>
              <a:buNone/>
              <a:defRPr sz="2400"/>
            </a:lvl3pPr>
            <a:lvl4pPr>
              <a:buNone/>
              <a:defRPr sz="2400"/>
            </a:lvl4pPr>
            <a:lvl5pPr>
              <a:buNone/>
              <a:defRPr sz="2400"/>
            </a:lvl5pPr>
          </a:lstStyle>
          <a:p>
            <a:pPr lvl="0"/>
            <a:r>
              <a:rPr lang="en-US" smtClean="0"/>
              <a:t>Click to edit Master text styles</a:t>
            </a:r>
          </a:p>
        </p:txBody>
      </p:sp>
      <p:sp>
        <p:nvSpPr>
          <p:cNvPr id="5" name="Slide Number Placeholder 5"/>
          <p:cNvSpPr>
            <a:spLocks noGrp="1"/>
          </p:cNvSpPr>
          <p:nvPr>
            <p:ph type="sldNum" sz="quarter" idx="15"/>
          </p:nvPr>
        </p:nvSpPr>
        <p:spPr>
          <a:xfrm>
            <a:off x="8534400" y="6572250"/>
            <a:ext cx="609600" cy="285750"/>
          </a:xfrm>
          <a:prstGeom prst="rect">
            <a:avLst/>
          </a:prstGeom>
        </p:spPr>
        <p:txBody>
          <a:bodyPr vert="horz" wrap="square" lIns="91440" tIns="45720" rIns="91440" bIns="45720" numCol="1" anchor="t" anchorCtr="0" compatLnSpc="1">
            <a:prstTxWarp prst="textNoShape">
              <a:avLst/>
            </a:prstTxWarp>
          </a:bodyPr>
          <a:lstStyle>
            <a:lvl1pPr>
              <a:defRPr sz="1800">
                <a:latin typeface="Calibri" pitchFamily="34" charset="0"/>
                <a:ea typeface="ヒラギノ角ゴ Pro W3" charset="-128"/>
                <a:cs typeface="+mn-cs"/>
              </a:defRPr>
            </a:lvl1pPr>
          </a:lstStyle>
          <a:p>
            <a:pPr>
              <a:defRPr/>
            </a:pPr>
            <a:fld id="{1FEF0E8A-EB4B-4C8D-B6F0-8135EC05EB26}" type="slidenum">
              <a:rPr lang="en-IE"/>
              <a:pPr>
                <a:defRPr/>
              </a:pPr>
              <a:t>‹#›</a:t>
            </a:fld>
            <a:endParaRPr lang="en-I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E"/>
          </a:p>
        </p:txBody>
      </p:sp>
      <p:sp>
        <p:nvSpPr>
          <p:cNvPr id="4" name="Content Placeholder 3"/>
          <p:cNvSpPr>
            <a:spLocks noGrp="1"/>
          </p:cNvSpPr>
          <p:nvPr>
            <p:ph sz="half" idx="2"/>
          </p:nvPr>
        </p:nvSpPr>
        <p:spPr>
          <a:xfrm>
            <a:off x="381000" y="1295400"/>
            <a:ext cx="4038600" cy="4830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6" name="Content Placeholder 5"/>
          <p:cNvSpPr>
            <a:spLocks noGrp="1"/>
          </p:cNvSpPr>
          <p:nvPr>
            <p:ph sz="quarter" idx="4"/>
          </p:nvPr>
        </p:nvSpPr>
        <p:spPr>
          <a:xfrm>
            <a:off x="4721225" y="1295400"/>
            <a:ext cx="4041775" cy="4830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5" name="Slide Number Placeholder 8"/>
          <p:cNvSpPr>
            <a:spLocks noGrp="1"/>
          </p:cNvSpPr>
          <p:nvPr>
            <p:ph type="sldNum" sz="quarter" idx="10"/>
          </p:nvPr>
        </p:nvSpPr>
        <p:spPr>
          <a:xfrm>
            <a:off x="8534400" y="6572250"/>
            <a:ext cx="609600" cy="285750"/>
          </a:xfrm>
          <a:prstGeom prst="rect">
            <a:avLst/>
          </a:prstGeom>
        </p:spPr>
        <p:txBody>
          <a:bodyPr vert="horz" wrap="square" lIns="91440" tIns="45720" rIns="91440" bIns="45720" numCol="1" anchor="t" anchorCtr="0" compatLnSpc="1">
            <a:prstTxWarp prst="textNoShape">
              <a:avLst/>
            </a:prstTxWarp>
          </a:bodyPr>
          <a:lstStyle>
            <a:lvl1pPr>
              <a:defRPr sz="1800">
                <a:latin typeface="Calibri" pitchFamily="34" charset="0"/>
                <a:ea typeface="ヒラギノ角ゴ Pro W3" charset="-128"/>
                <a:cs typeface="+mn-cs"/>
              </a:defRPr>
            </a:lvl1pPr>
          </a:lstStyle>
          <a:p>
            <a:pPr>
              <a:defRPr/>
            </a:pPr>
            <a:fld id="{FECFC3D2-0E68-4756-86F4-09F192CFD7D8}" type="slidenum">
              <a:rPr lang="en-IE"/>
              <a:pPr>
                <a:defRPr/>
              </a:pPr>
              <a:t>‹#›</a:t>
            </a:fld>
            <a:endParaRPr lang="en-I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Footer Placeholder 2"/>
          <p:cNvSpPr>
            <a:spLocks noGrp="1"/>
          </p:cNvSpPr>
          <p:nvPr>
            <p:ph type="ftr" sz="quarter" idx="10"/>
          </p:nvPr>
        </p:nvSpPr>
        <p:spPr>
          <a:xfrm>
            <a:off x="228600" y="6400800"/>
            <a:ext cx="3911600" cy="304800"/>
          </a:xfrm>
          <a:prstGeom prst="rect">
            <a:avLst/>
          </a:prstGeom>
        </p:spPr>
        <p:txBody>
          <a:bodyPr/>
          <a:lstStyle>
            <a:lvl1pPr>
              <a:defRPr smtClean="0"/>
            </a:lvl1pPr>
          </a:lstStyle>
          <a:p>
            <a:pPr>
              <a:defRPr/>
            </a:pPr>
            <a:r>
              <a:rPr lang="en-GB"/>
              <a:t>LERO ©2009 | </a:t>
            </a:r>
            <a:r>
              <a:rPr lang="en-GB" i="1"/>
              <a:t>Ita Richardson</a:t>
            </a:r>
            <a:endParaRPr lang="en-GB" sz="2400">
              <a:solidFill>
                <a:schemeClr val="tx1"/>
              </a:solidFill>
              <a:latin typeface="Times" pitchFamily="18" charset="0"/>
            </a:endParaRPr>
          </a:p>
        </p:txBody>
      </p:sp>
      <p:sp>
        <p:nvSpPr>
          <p:cNvPr id="4" name="Slide Number Placeholder 3"/>
          <p:cNvSpPr>
            <a:spLocks noGrp="1"/>
          </p:cNvSpPr>
          <p:nvPr>
            <p:ph type="sldNum" sz="quarter" idx="11"/>
          </p:nvPr>
        </p:nvSpPr>
        <p:spPr>
          <a:xfrm>
            <a:off x="8643938" y="6572250"/>
            <a:ext cx="500062" cy="285750"/>
          </a:xfrm>
          <a:prstGeom prst="rect">
            <a:avLst/>
          </a:prstGeom>
        </p:spPr>
        <p:txBody>
          <a:bodyPr/>
          <a:lstStyle>
            <a:lvl1pPr>
              <a:defRPr smtClean="0"/>
            </a:lvl1pPr>
          </a:lstStyle>
          <a:p>
            <a:pPr>
              <a:defRPr/>
            </a:pPr>
            <a:fld id="{AB283C88-6B53-4AA6-B29E-E57AFDABAE16}" type="slidenum">
              <a:rPr lang="en-GB"/>
              <a:pPr>
                <a:defRPr/>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57563" y="0"/>
            <a:ext cx="5500687" cy="857250"/>
          </a:xfrm>
        </p:spPr>
        <p:txBody>
          <a:bodyPr/>
          <a:lstStyle/>
          <a:p>
            <a:r>
              <a:rPr lang="en-US" smtClean="0"/>
              <a:t>Click to edit Master title style</a:t>
            </a:r>
            <a:endParaRPr lang="en-IE"/>
          </a:p>
        </p:txBody>
      </p:sp>
      <p:sp>
        <p:nvSpPr>
          <p:cNvPr id="3" name="Content Placeholder 2"/>
          <p:cNvSpPr>
            <a:spLocks noGrp="1"/>
          </p:cNvSpPr>
          <p:nvPr>
            <p:ph idx="1"/>
          </p:nvPr>
        </p:nvSpPr>
        <p:spPr>
          <a:xfrm>
            <a:off x="457200" y="16002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Slide Number Placeholder 3"/>
          <p:cNvSpPr>
            <a:spLocks noGrp="1"/>
          </p:cNvSpPr>
          <p:nvPr>
            <p:ph type="sldNum" sz="quarter" idx="10"/>
          </p:nvPr>
        </p:nvSpPr>
        <p:spPr>
          <a:xfrm>
            <a:off x="8643938" y="6572250"/>
            <a:ext cx="500062" cy="285750"/>
          </a:xfrm>
          <a:prstGeom prst="rect">
            <a:avLst/>
          </a:prstGeom>
        </p:spPr>
        <p:txBody>
          <a:bodyPr/>
          <a:lstStyle>
            <a:lvl1pPr>
              <a:defRPr smtClean="0"/>
            </a:lvl1pPr>
          </a:lstStyle>
          <a:p>
            <a:pPr>
              <a:defRPr/>
            </a:pPr>
            <a:fld id="{B700DF8A-BE5F-4F16-A9F6-C5BF714B7D90}" type="slidenum">
              <a:rPr lang="en-IE"/>
              <a:pPr>
                <a:defRPr/>
              </a:pPr>
              <a:t>‹#›</a:t>
            </a:fld>
            <a:endParaRPr lang="en-I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28600" y="6400800"/>
            <a:ext cx="3911600" cy="304800"/>
          </a:xfrm>
          <a:prstGeom prst="rect">
            <a:avLst/>
          </a:prstGeom>
        </p:spPr>
        <p:txBody>
          <a:bodyPr/>
          <a:lstStyle>
            <a:lvl1pPr>
              <a:defRPr smtClean="0"/>
            </a:lvl1pPr>
          </a:lstStyle>
          <a:p>
            <a:pPr>
              <a:defRPr/>
            </a:pPr>
            <a:r>
              <a:rPr lang="en-GB"/>
              <a:t>LERO ©2009 | </a:t>
            </a:r>
            <a:r>
              <a:rPr lang="en-GB" i="1"/>
              <a:t>Ita Richardson</a:t>
            </a:r>
            <a:endParaRPr lang="en-GB" sz="2400">
              <a:solidFill>
                <a:schemeClr val="tx1"/>
              </a:solidFill>
              <a:latin typeface="Times" pitchFamily="18" charset="0"/>
            </a:endParaRPr>
          </a:p>
        </p:txBody>
      </p:sp>
      <p:sp>
        <p:nvSpPr>
          <p:cNvPr id="3" name="Slide Number Placeholder 2"/>
          <p:cNvSpPr>
            <a:spLocks noGrp="1"/>
          </p:cNvSpPr>
          <p:nvPr>
            <p:ph type="sldNum" sz="quarter" idx="11"/>
          </p:nvPr>
        </p:nvSpPr>
        <p:spPr>
          <a:xfrm>
            <a:off x="8643938" y="6572250"/>
            <a:ext cx="500062" cy="285750"/>
          </a:xfrm>
          <a:prstGeom prst="rect">
            <a:avLst/>
          </a:prstGeom>
        </p:spPr>
        <p:txBody>
          <a:bodyPr/>
          <a:lstStyle>
            <a:lvl1pPr>
              <a:defRPr smtClean="0"/>
            </a:lvl1pPr>
          </a:lstStyle>
          <a:p>
            <a:pPr>
              <a:defRPr/>
            </a:pPr>
            <a:fld id="{F8B6F0DF-4ADF-4C2A-8FEB-095DF5E00958}" type="slidenum">
              <a:rPr lang="en-GB"/>
              <a:pPr>
                <a:defRPr/>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a:xfrm>
            <a:off x="457200" y="6245225"/>
            <a:ext cx="2819400" cy="476250"/>
          </a:xfrm>
          <a:prstGeom prst="rect">
            <a:avLst/>
          </a:prstGeom>
        </p:spPr>
        <p:txBody>
          <a:bodyPr/>
          <a:lstStyle>
            <a:lvl1pPr>
              <a:defRPr/>
            </a:lvl1pPr>
          </a:lstStyle>
          <a:p>
            <a:r>
              <a:rPr lang="en-GB"/>
              <a:t>Requirements Management Workshop</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357563" y="0"/>
            <a:ext cx="5500687"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ga-IE" smtClean="0"/>
              <a:t>Click to edit Master title style</a:t>
            </a:r>
            <a:endParaRPr lang="en-IE"/>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dirty="0"/>
          </a:p>
        </p:txBody>
      </p:sp>
      <p:pic>
        <p:nvPicPr>
          <p:cNvPr id="1028" name="Picture 6" descr="Lero Logo.gif"/>
          <p:cNvPicPr>
            <a:picLocks noChangeAspect="1"/>
          </p:cNvPicPr>
          <p:nvPr/>
        </p:nvPicPr>
        <p:blipFill>
          <a:blip r:embed="rId20"/>
          <a:srcRect/>
          <a:stretch>
            <a:fillRect/>
          </a:stretch>
        </p:blipFill>
        <p:spPr bwMode="auto">
          <a:xfrm>
            <a:off x="285750" y="142875"/>
            <a:ext cx="2903538" cy="571500"/>
          </a:xfrm>
          <a:prstGeom prst="rect">
            <a:avLst/>
          </a:prstGeom>
          <a:noFill/>
          <a:ln w="9525">
            <a:noFill/>
            <a:miter lim="800000"/>
            <a:headEnd/>
            <a:tailEnd/>
          </a:ln>
        </p:spPr>
      </p:pic>
      <p:sp>
        <p:nvSpPr>
          <p:cNvPr id="8" name="TextBox 7"/>
          <p:cNvSpPr txBox="1"/>
          <p:nvPr/>
        </p:nvSpPr>
        <p:spPr>
          <a:xfrm>
            <a:off x="7239000" y="6553200"/>
            <a:ext cx="1752600" cy="276225"/>
          </a:xfrm>
          <a:prstGeom prst="rect">
            <a:avLst/>
          </a:prstGeom>
          <a:noFill/>
        </p:spPr>
        <p:txBody>
          <a:bodyPr>
            <a:spAutoFit/>
          </a:bodyPr>
          <a:lstStyle/>
          <a:p>
            <a:pPr fontAlgn="auto">
              <a:spcBef>
                <a:spcPts val="0"/>
              </a:spcBef>
              <a:spcAft>
                <a:spcPts val="0"/>
              </a:spcAft>
              <a:defRPr/>
            </a:pPr>
            <a:r>
              <a:rPr lang="en-GB" sz="1200" i="1" dirty="0">
                <a:solidFill>
                  <a:schemeClr val="bg1"/>
                </a:solidFill>
                <a:latin typeface="+mn-lt"/>
                <a:ea typeface="+mn-ea"/>
                <a:cs typeface="+mn-cs"/>
              </a:rPr>
              <a:t>Lero © 2010. Slide </a:t>
            </a:r>
            <a:fld id="{E4BFFC77-3D4A-9343-BA54-2B67A3FB6027}" type="slidenum">
              <a:rPr lang="en-GB" sz="1200" i="1">
                <a:solidFill>
                  <a:schemeClr val="bg1"/>
                </a:solidFill>
                <a:latin typeface="+mn-lt"/>
                <a:ea typeface="+mn-ea"/>
                <a:cs typeface="+mn-cs"/>
              </a:rPr>
              <a:pPr fontAlgn="auto">
                <a:spcBef>
                  <a:spcPts val="0"/>
                </a:spcBef>
                <a:spcAft>
                  <a:spcPts val="0"/>
                </a:spcAft>
                <a:defRPr/>
              </a:pPr>
              <a:t>‹#›</a:t>
            </a:fld>
            <a:endParaRPr lang="en-GB" sz="1200" i="1" dirty="0">
              <a:solidFill>
                <a:schemeClr val="bg1"/>
              </a:solidFill>
              <a:latin typeface="+mn-lt"/>
              <a:ea typeface="+mn-ea"/>
              <a:cs typeface="+mn-cs"/>
            </a:endParaRPr>
          </a:p>
        </p:txBody>
      </p:sp>
      <p:sp>
        <p:nvSpPr>
          <p:cNvPr id="9" name="TextBox 8"/>
          <p:cNvSpPr txBox="1"/>
          <p:nvPr/>
        </p:nvSpPr>
        <p:spPr>
          <a:xfrm>
            <a:off x="381000" y="6553200"/>
            <a:ext cx="3810000" cy="276225"/>
          </a:xfrm>
          <a:prstGeom prst="rect">
            <a:avLst/>
          </a:prstGeom>
          <a:noFill/>
        </p:spPr>
        <p:txBody>
          <a:bodyPr>
            <a:prstTxWarp prst="textNoShape">
              <a:avLst/>
            </a:prstTxWarp>
            <a:spAutoFit/>
          </a:bodyPr>
          <a:lstStyle/>
          <a:p>
            <a:r>
              <a:rPr lang="en-GB" sz="1200" i="1">
                <a:solidFill>
                  <a:schemeClr val="bg1"/>
                </a:solidFill>
                <a:latin typeface="Calibri" charset="0"/>
              </a:rPr>
              <a:t>Lero</a:t>
            </a:r>
            <a:r>
              <a:rPr lang="en-US" sz="1200" i="1">
                <a:solidFill>
                  <a:schemeClr val="bg1"/>
                </a:solidFill>
                <a:latin typeface="Calibri" charset="0"/>
              </a:rPr>
              <a:t>–</a:t>
            </a:r>
            <a:r>
              <a:rPr lang="en-GB" sz="1200" i="1">
                <a:solidFill>
                  <a:schemeClr val="bg1"/>
                </a:solidFill>
                <a:latin typeface="Calibri" charset="0"/>
              </a:rPr>
              <a:t>the Irish Software Engineering Research Centre</a:t>
            </a:r>
          </a:p>
        </p:txBody>
      </p:sp>
      <p:sp>
        <p:nvSpPr>
          <p:cNvPr id="7" name="TextBox 6"/>
          <p:cNvSpPr txBox="1"/>
          <p:nvPr/>
        </p:nvSpPr>
        <p:spPr>
          <a:xfrm>
            <a:off x="7215206" y="6572273"/>
            <a:ext cx="1714512" cy="276999"/>
          </a:xfrm>
          <a:prstGeom prst="rect">
            <a:avLst/>
          </a:prstGeom>
          <a:solidFill>
            <a:schemeClr val="tx1"/>
          </a:solidFill>
        </p:spPr>
        <p:txBody>
          <a:bodyPr wrap="square" rtlCol="0">
            <a:spAutoFit/>
          </a:bodyPr>
          <a:lstStyle/>
          <a:p>
            <a:r>
              <a:rPr lang="en-IE" sz="1200" i="1" dirty="0" smtClean="0">
                <a:solidFill>
                  <a:schemeClr val="bg1"/>
                </a:solidFill>
              </a:rPr>
              <a:t>Lero © 2011 Slide </a:t>
            </a:r>
            <a:fld id="{CCF762DE-4AD9-473C-8B84-452531C120E4}" type="slidenum">
              <a:rPr lang="en-IE" sz="1200" i="1" smtClean="0">
                <a:solidFill>
                  <a:schemeClr val="bg1"/>
                </a:solidFill>
              </a:rPr>
              <a:pPr/>
              <a:t>‹#›</a:t>
            </a:fld>
            <a:endParaRPr lang="en-IE" sz="1200" i="1"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62" r:id="rId10"/>
    <p:sldLayoutId id="2147483664" r:id="rId11"/>
    <p:sldLayoutId id="2147483665" r:id="rId12"/>
    <p:sldLayoutId id="2147483666" r:id="rId13"/>
    <p:sldLayoutId id="2147483677" r:id="rId14"/>
    <p:sldLayoutId id="2147483678" r:id="rId15"/>
    <p:sldLayoutId id="2147483679" r:id="rId16"/>
    <p:sldLayoutId id="2147483682" r:id="rId17"/>
  </p:sldLayoutIdLst>
  <p:hf sldNum="0" hdr="0" ftr="0" dt="0"/>
  <p:txStyles>
    <p:titleStyle>
      <a:lvl1pPr algn="ctr" rtl="0" eaLnBrk="1" fontAlgn="base" hangingPunct="1">
        <a:spcBef>
          <a:spcPct val="0"/>
        </a:spcBef>
        <a:spcAft>
          <a:spcPct val="0"/>
        </a:spcAft>
        <a:defRPr sz="2400" b="1" kern="1200">
          <a:solidFill>
            <a:schemeClr val="bg1"/>
          </a:solidFill>
          <a:latin typeface="+mj-lt"/>
          <a:ea typeface="ヒラギノ角ゴ Pro W3" charset="-128"/>
          <a:cs typeface="ヒラギノ角ゴ Pro W3" charset="-128"/>
        </a:defRPr>
      </a:lvl1pPr>
      <a:lvl2pPr algn="ctr" rtl="0" eaLnBrk="1" fontAlgn="base" hangingPunct="1">
        <a:spcBef>
          <a:spcPct val="0"/>
        </a:spcBef>
        <a:spcAft>
          <a:spcPct val="0"/>
        </a:spcAft>
        <a:defRPr sz="2400" b="1">
          <a:solidFill>
            <a:schemeClr val="bg1"/>
          </a:solidFill>
          <a:latin typeface="Calibri" charset="0"/>
          <a:ea typeface="ヒラギノ角ゴ Pro W3" charset="-128"/>
          <a:cs typeface="ヒラギノ角ゴ Pro W3" charset="-128"/>
        </a:defRPr>
      </a:lvl2pPr>
      <a:lvl3pPr algn="ctr" rtl="0" eaLnBrk="1" fontAlgn="base" hangingPunct="1">
        <a:spcBef>
          <a:spcPct val="0"/>
        </a:spcBef>
        <a:spcAft>
          <a:spcPct val="0"/>
        </a:spcAft>
        <a:defRPr sz="2400" b="1">
          <a:solidFill>
            <a:schemeClr val="bg1"/>
          </a:solidFill>
          <a:latin typeface="Calibri" charset="0"/>
          <a:ea typeface="ヒラギノ角ゴ Pro W3" charset="-128"/>
          <a:cs typeface="ヒラギノ角ゴ Pro W3" charset="-128"/>
        </a:defRPr>
      </a:lvl3pPr>
      <a:lvl4pPr algn="ctr" rtl="0" eaLnBrk="1" fontAlgn="base" hangingPunct="1">
        <a:spcBef>
          <a:spcPct val="0"/>
        </a:spcBef>
        <a:spcAft>
          <a:spcPct val="0"/>
        </a:spcAft>
        <a:defRPr sz="2400" b="1">
          <a:solidFill>
            <a:schemeClr val="bg1"/>
          </a:solidFill>
          <a:latin typeface="Calibri" charset="0"/>
          <a:ea typeface="ヒラギノ角ゴ Pro W3" charset="-128"/>
          <a:cs typeface="ヒラギノ角ゴ Pro W3" charset="-128"/>
        </a:defRPr>
      </a:lvl4pPr>
      <a:lvl5pPr algn="ctr" rtl="0" eaLnBrk="1" fontAlgn="base" hangingPunct="1">
        <a:spcBef>
          <a:spcPct val="0"/>
        </a:spcBef>
        <a:spcAft>
          <a:spcPct val="0"/>
        </a:spcAft>
        <a:defRPr sz="2400" b="1">
          <a:solidFill>
            <a:schemeClr val="bg1"/>
          </a:solidFill>
          <a:latin typeface="Calibri" charset="0"/>
          <a:ea typeface="ヒラギノ角ゴ Pro W3" charset="-128"/>
          <a:cs typeface="ヒラギノ角ゴ Pro W3" charset="-128"/>
        </a:defRPr>
      </a:lvl5pPr>
      <a:lvl6pPr marL="457200" algn="ctr" rtl="0" eaLnBrk="1" fontAlgn="base" hangingPunct="1">
        <a:spcBef>
          <a:spcPct val="0"/>
        </a:spcBef>
        <a:spcAft>
          <a:spcPct val="0"/>
        </a:spcAft>
        <a:defRPr sz="2400" b="1">
          <a:solidFill>
            <a:schemeClr val="bg1"/>
          </a:solidFill>
          <a:latin typeface="Calibri" charset="0"/>
          <a:ea typeface="ヒラギノ角ゴ Pro W3" charset="-128"/>
          <a:cs typeface="ヒラギノ角ゴ Pro W3" charset="-128"/>
        </a:defRPr>
      </a:lvl6pPr>
      <a:lvl7pPr marL="914400" algn="ctr" rtl="0" eaLnBrk="1" fontAlgn="base" hangingPunct="1">
        <a:spcBef>
          <a:spcPct val="0"/>
        </a:spcBef>
        <a:spcAft>
          <a:spcPct val="0"/>
        </a:spcAft>
        <a:defRPr sz="2400" b="1">
          <a:solidFill>
            <a:schemeClr val="bg1"/>
          </a:solidFill>
          <a:latin typeface="Calibri" charset="0"/>
          <a:ea typeface="ヒラギノ角ゴ Pro W3" charset="-128"/>
          <a:cs typeface="ヒラギノ角ゴ Pro W3" charset="-128"/>
        </a:defRPr>
      </a:lvl7pPr>
      <a:lvl8pPr marL="1371600" algn="ctr" rtl="0" eaLnBrk="1" fontAlgn="base" hangingPunct="1">
        <a:spcBef>
          <a:spcPct val="0"/>
        </a:spcBef>
        <a:spcAft>
          <a:spcPct val="0"/>
        </a:spcAft>
        <a:defRPr sz="2400" b="1">
          <a:solidFill>
            <a:schemeClr val="bg1"/>
          </a:solidFill>
          <a:latin typeface="Calibri" charset="0"/>
          <a:ea typeface="ヒラギノ角ゴ Pro W3" charset="-128"/>
          <a:cs typeface="ヒラギノ角ゴ Pro W3" charset="-128"/>
        </a:defRPr>
      </a:lvl8pPr>
      <a:lvl9pPr marL="1828800" algn="ctr" rtl="0" eaLnBrk="1" fontAlgn="base" hangingPunct="1">
        <a:spcBef>
          <a:spcPct val="0"/>
        </a:spcBef>
        <a:spcAft>
          <a:spcPct val="0"/>
        </a:spcAft>
        <a:defRPr sz="2400" b="1">
          <a:solidFill>
            <a:schemeClr val="bg1"/>
          </a:solidFill>
          <a:latin typeface="Calibri"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Font typeface="Arial" charset="0"/>
        <a:buChar char="•"/>
        <a:defRPr sz="2800" kern="1200">
          <a:solidFill>
            <a:schemeClr val="tx1"/>
          </a:solidFill>
          <a:latin typeface="+mn-lt"/>
          <a:ea typeface="ヒラギノ角ゴ Pro W3" charset="-128"/>
          <a:cs typeface="ヒラギノ角ゴ Pro W3" charset="-128"/>
        </a:defRPr>
      </a:lvl1pPr>
      <a:lvl2pPr marL="742950" indent="-285750" algn="l" rtl="0" eaLnBrk="1" fontAlgn="base" hangingPunct="1">
        <a:spcBef>
          <a:spcPct val="20000"/>
        </a:spcBef>
        <a:spcAft>
          <a:spcPct val="0"/>
        </a:spcAft>
        <a:buSzPct val="75000"/>
        <a:buFont typeface="Wingdings" charset="2"/>
        <a:buChar char="§"/>
        <a:defRPr sz="2400" kern="1200">
          <a:solidFill>
            <a:schemeClr val="tx1"/>
          </a:solidFill>
          <a:latin typeface="+mn-lt"/>
          <a:ea typeface="ヒラギノ角ゴ Pro W3" charset="-128"/>
          <a:cs typeface="+mn-cs"/>
        </a:defRPr>
      </a:lvl2pPr>
      <a:lvl3pPr marL="1143000" indent="-228600" algn="l" rtl="0" eaLnBrk="1" fontAlgn="base" hangingPunct="1">
        <a:spcBef>
          <a:spcPct val="20000"/>
        </a:spcBef>
        <a:spcAft>
          <a:spcPct val="0"/>
        </a:spcAft>
        <a:buSzPct val="75000"/>
        <a:buFont typeface="Courier New"/>
        <a:buChar char="o"/>
        <a:defRPr sz="2000" i="1" kern="1200">
          <a:solidFill>
            <a:schemeClr val="tx1"/>
          </a:solidFill>
          <a:latin typeface="+mn-lt"/>
          <a:ea typeface="ヒラギノ角ゴ Pro W3" charset="-128"/>
          <a:cs typeface="+mn-cs"/>
        </a:defRPr>
      </a:lvl3pPr>
      <a:lvl4pPr marL="1600200" indent="-228600" algn="l" rtl="0" eaLnBrk="1" fontAlgn="base" hangingPunct="1">
        <a:spcBef>
          <a:spcPct val="20000"/>
        </a:spcBef>
        <a:spcAft>
          <a:spcPct val="0"/>
        </a:spcAft>
        <a:buSzPct val="40000"/>
        <a:buFont typeface="Arial" charset="0"/>
        <a:buChar char="•"/>
        <a:defRPr sz="1800" kern="1200">
          <a:solidFill>
            <a:schemeClr val="tx1"/>
          </a:solidFill>
          <a:latin typeface="+mn-lt"/>
          <a:ea typeface="ヒラギノ角ゴ Pro W3" charset="-128"/>
          <a:cs typeface="+mn-cs"/>
        </a:defRPr>
      </a:lvl4pPr>
      <a:lvl5pPr marL="2057400" indent="-228600" algn="l" rtl="0" eaLnBrk="1" fontAlgn="base" hangingPunct="1">
        <a:spcBef>
          <a:spcPct val="20000"/>
        </a:spcBef>
        <a:spcAft>
          <a:spcPct val="0"/>
        </a:spcAft>
        <a:buSzPct val="30000"/>
        <a:buFont typeface="Arial" charset="0"/>
        <a:buChar char="•"/>
        <a:defRPr sz="1600" kern="1200">
          <a:solidFill>
            <a:schemeClr val="tx1"/>
          </a:solidFill>
          <a:latin typeface="+mn-lt"/>
          <a:ea typeface="ヒラギノ角ゴ Pro W3"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1" Type="http://schemas.openxmlformats.org/officeDocument/2006/relationships/slideLayout" Target="../slideLayouts/slideLayout15.xml"/><Relationship Id="rId2"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9.png"/><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7.png"/><Relationship Id="rId7" Type="http://schemas.openxmlformats.org/officeDocument/2006/relationships/image" Target="../media/image18.jpeg"/><Relationship Id="rId8" Type="http://schemas.openxmlformats.org/officeDocument/2006/relationships/image" Target="../media/image19.jpeg"/><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9" Type="http://schemas.openxmlformats.org/officeDocument/2006/relationships/image" Target="../media/image23.png"/><Relationship Id="rId20" Type="http://schemas.openxmlformats.org/officeDocument/2006/relationships/image" Target="../media/image35.png"/><Relationship Id="rId21" Type="http://schemas.openxmlformats.org/officeDocument/2006/relationships/image" Target="../media/image36.png"/><Relationship Id="rId22" Type="http://schemas.openxmlformats.org/officeDocument/2006/relationships/image" Target="../media/image37.png"/><Relationship Id="rId23" Type="http://schemas.openxmlformats.org/officeDocument/2006/relationships/image" Target="../media/image38.png"/><Relationship Id="rId24" Type="http://schemas.openxmlformats.org/officeDocument/2006/relationships/oleObject" Target="../embeddings/oleObject7.bin"/><Relationship Id="rId25" Type="http://schemas.openxmlformats.org/officeDocument/2006/relationships/image" Target="../media/image28.png"/><Relationship Id="rId26" Type="http://schemas.openxmlformats.org/officeDocument/2006/relationships/image" Target="../media/image39.png"/><Relationship Id="rId27" Type="http://schemas.openxmlformats.org/officeDocument/2006/relationships/image" Target="../media/image40.png"/><Relationship Id="rId28" Type="http://schemas.openxmlformats.org/officeDocument/2006/relationships/oleObject" Target="../embeddings/oleObject8.bin"/><Relationship Id="rId29" Type="http://schemas.openxmlformats.org/officeDocument/2006/relationships/image" Target="../media/image29.png"/><Relationship Id="rId10" Type="http://schemas.openxmlformats.org/officeDocument/2006/relationships/oleObject" Target="../embeddings/oleObject3.bin"/><Relationship Id="rId11" Type="http://schemas.openxmlformats.org/officeDocument/2006/relationships/image" Target="../media/image24.png"/><Relationship Id="rId12" Type="http://schemas.openxmlformats.org/officeDocument/2006/relationships/image" Target="../media/image33.png"/><Relationship Id="rId13" Type="http://schemas.openxmlformats.org/officeDocument/2006/relationships/oleObject" Target="../embeddings/oleObject4.bin"/><Relationship Id="rId14" Type="http://schemas.openxmlformats.org/officeDocument/2006/relationships/image" Target="../media/image25.png"/><Relationship Id="rId15" Type="http://schemas.openxmlformats.org/officeDocument/2006/relationships/image" Target="../media/image34.png"/><Relationship Id="rId16" Type="http://schemas.openxmlformats.org/officeDocument/2006/relationships/oleObject" Target="../embeddings/oleObject5.bin"/><Relationship Id="rId17" Type="http://schemas.openxmlformats.org/officeDocument/2006/relationships/image" Target="../media/image26.png"/><Relationship Id="rId18" Type="http://schemas.openxmlformats.org/officeDocument/2006/relationships/oleObject" Target="../embeddings/oleObject6.bin"/><Relationship Id="rId19" Type="http://schemas.openxmlformats.org/officeDocument/2006/relationships/image" Target="../media/image27.png"/><Relationship Id="rId1" Type="http://schemas.openxmlformats.org/officeDocument/2006/relationships/vmlDrawing" Target="../drawings/vmlDrawing1.vml"/><Relationship Id="rId2" Type="http://schemas.openxmlformats.org/officeDocument/2006/relationships/slideLayout" Target="../slideLayouts/slideLayout15.xml"/><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oleObject" Target="../embeddings/oleObject1.bin"/><Relationship Id="rId7" Type="http://schemas.openxmlformats.org/officeDocument/2006/relationships/image" Target="../media/image22.png"/><Relationship Id="rId8" Type="http://schemas.openxmlformats.org/officeDocument/2006/relationships/oleObject" Target="../embeddings/oleObject2.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9.png"/><Relationship Id="rId3"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9.bin"/><Relationship Id="rId4" Type="http://schemas.openxmlformats.org/officeDocument/2006/relationships/image" Target="../media/image41.emf"/><Relationship Id="rId1" Type="http://schemas.openxmlformats.org/officeDocument/2006/relationships/vmlDrawing" Target="../drawings/vmlDrawing2.vml"/><Relationship Id="rId2"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0.bin"/><Relationship Id="rId4" Type="http://schemas.openxmlformats.org/officeDocument/2006/relationships/image" Target="../media/image42.emf"/><Relationship Id="rId1" Type="http://schemas.openxmlformats.org/officeDocument/2006/relationships/vmlDrawing" Target="../drawings/vmlDrawing3.vml"/><Relationship Id="rId2"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hyperlink" Target="http://www.sei.cmu.edu/library/abstracts/reports/10tr033.cfm"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hyperlink" Target="mailto:lorcan.coyle@lero.i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7"/>
          <p:cNvSpPr>
            <a:spLocks noGrp="1"/>
          </p:cNvSpPr>
          <p:nvPr>
            <p:ph type="title"/>
          </p:nvPr>
        </p:nvSpPr>
        <p:spPr>
          <a:xfrm>
            <a:off x="785786" y="1785926"/>
            <a:ext cx="7543799" cy="1600200"/>
          </a:xfrm>
        </p:spPr>
        <p:txBody>
          <a:bodyPr/>
          <a:lstStyle/>
          <a:p>
            <a:pPr eaLnBrk="1" hangingPunct="1"/>
            <a:r>
              <a:rPr lang="en-GB" dirty="0" smtClean="0">
                <a:ea typeface="ヒラギノ角ゴ Pro W3"/>
                <a:cs typeface="ヒラギノ角ゴ Pro W3"/>
              </a:rPr>
              <a:t>Requirements Engineering – a Process viewpoint</a:t>
            </a:r>
          </a:p>
        </p:txBody>
      </p:sp>
      <p:sp>
        <p:nvSpPr>
          <p:cNvPr id="14339" name="Text Placeholder 19"/>
          <p:cNvSpPr>
            <a:spLocks noGrp="1"/>
          </p:cNvSpPr>
          <p:nvPr>
            <p:ph type="body" sz="quarter" idx="12"/>
          </p:nvPr>
        </p:nvSpPr>
        <p:spPr>
          <a:xfrm>
            <a:off x="714348" y="5357826"/>
            <a:ext cx="7620000" cy="609600"/>
          </a:xfrm>
        </p:spPr>
        <p:txBody>
          <a:bodyPr/>
          <a:lstStyle/>
          <a:p>
            <a:pPr eaLnBrk="1" hangingPunct="1"/>
            <a:r>
              <a:rPr lang="en-GB" dirty="0" smtClean="0">
                <a:ea typeface="ヒラギノ角ゴ Pro W3"/>
                <a:cs typeface="ヒラギノ角ゴ Pro W3"/>
              </a:rPr>
              <a:t>Dr. Ita Richardson, </a:t>
            </a:r>
            <a:r>
              <a:rPr lang="en-GB" dirty="0" err="1" smtClean="0">
                <a:ea typeface="ヒラギノ角ゴ Pro W3"/>
                <a:cs typeface="ヒラギノ角ゴ Pro W3"/>
              </a:rPr>
              <a:t>Lero@UL</a:t>
            </a:r>
            <a:endParaRPr lang="en-GB" dirty="0" smtClean="0">
              <a:ea typeface="ヒラギノ角ゴ Pro W3"/>
              <a:cs typeface="ヒラギノ角ゴ Pro W3"/>
            </a:endParaRPr>
          </a:p>
        </p:txBody>
      </p:sp>
      <p:sp>
        <p:nvSpPr>
          <p:cNvPr id="5" name="Text Placeholder 4"/>
          <p:cNvSpPr>
            <a:spLocks noGrp="1"/>
          </p:cNvSpPr>
          <p:nvPr>
            <p:ph type="body" sz="quarter" idx="11"/>
          </p:nvPr>
        </p:nvSpPr>
        <p:spPr>
          <a:xfrm>
            <a:off x="2071670" y="4000504"/>
            <a:ext cx="4914900" cy="1143000"/>
          </a:xfrm>
        </p:spPr>
        <p:txBody>
          <a:bodyPr/>
          <a:lstStyle/>
          <a:p>
            <a:r>
              <a:rPr lang="en-IE" dirty="0" smtClean="0"/>
              <a:t>  Presentation at Lero Industry Event, April 2011</a:t>
            </a:r>
            <a:endParaRPr lang="en-IE"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type="body" idx="1"/>
          </p:nvPr>
        </p:nvSpPr>
        <p:spPr>
          <a:noFill/>
          <a:ln/>
        </p:spPr>
        <p:txBody>
          <a:bodyPr lIns="92075" tIns="46038" rIns="92075" bIns="46038"/>
          <a:lstStyle/>
          <a:p>
            <a:pPr>
              <a:buFontTx/>
              <a:buNone/>
            </a:pPr>
            <a:r>
              <a:rPr lang="en-US" dirty="0"/>
              <a:t>“Set of activities, methods, practices and transformations that people use to develop and maintain software and the associated products”</a:t>
            </a:r>
          </a:p>
          <a:p>
            <a:pPr algn="r">
              <a:buFontTx/>
              <a:buNone/>
            </a:pPr>
            <a:r>
              <a:rPr lang="en-US" dirty="0"/>
              <a:t>	</a:t>
            </a:r>
            <a:r>
              <a:rPr lang="en-US" sz="1600" dirty="0" err="1"/>
              <a:t>Paulk</a:t>
            </a:r>
            <a:r>
              <a:rPr lang="en-US" sz="1600" dirty="0"/>
              <a:t> et al., 1993</a:t>
            </a:r>
          </a:p>
        </p:txBody>
      </p:sp>
      <p:sp>
        <p:nvSpPr>
          <p:cNvPr id="5" name="Title 4"/>
          <p:cNvSpPr>
            <a:spLocks noGrp="1"/>
          </p:cNvSpPr>
          <p:nvPr>
            <p:ph type="title"/>
          </p:nvPr>
        </p:nvSpPr>
        <p:spPr/>
        <p:txBody>
          <a:bodyPr/>
          <a:lstStyle/>
          <a:p>
            <a:r>
              <a:rPr lang="en-IE" dirty="0" smtClean="0"/>
              <a:t>Software Process</a:t>
            </a:r>
            <a:endParaRPr lang="en-IE"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AutoShape 2"/>
          <p:cNvSpPr>
            <a:spLocks noChangeArrowheads="1"/>
          </p:cNvSpPr>
          <p:nvPr/>
        </p:nvSpPr>
        <p:spPr bwMode="auto">
          <a:xfrm>
            <a:off x="2000232" y="1700213"/>
            <a:ext cx="5572164" cy="2133600"/>
          </a:xfrm>
          <a:prstGeom prst="flowChartExtract">
            <a:avLst/>
          </a:prstGeom>
          <a:solidFill>
            <a:schemeClr val="bg1"/>
          </a:solidFill>
          <a:ln w="9525">
            <a:solidFill>
              <a:schemeClr val="tx1"/>
            </a:solidFill>
            <a:miter lim="800000"/>
            <a:headEnd/>
            <a:tailEnd/>
          </a:ln>
          <a:effectLst>
            <a:outerShdw dist="107763" dir="2700000" algn="ctr" rotWithShape="0">
              <a:schemeClr val="bg2"/>
            </a:outerShdw>
          </a:effectLst>
        </p:spPr>
        <p:txBody>
          <a:bodyPr wrap="none" anchor="ctr"/>
          <a:lstStyle/>
          <a:p>
            <a:endParaRPr lang="en-IE"/>
          </a:p>
        </p:txBody>
      </p:sp>
      <p:sp>
        <p:nvSpPr>
          <p:cNvPr id="63491" name="AutoShape 3"/>
          <p:cNvSpPr>
            <a:spLocks noChangeArrowheads="1"/>
          </p:cNvSpPr>
          <p:nvPr/>
        </p:nvSpPr>
        <p:spPr bwMode="auto">
          <a:xfrm>
            <a:off x="2000232" y="3860800"/>
            <a:ext cx="5572164" cy="609600"/>
          </a:xfrm>
          <a:prstGeom prst="flowChartProcess">
            <a:avLst/>
          </a:prstGeom>
          <a:solidFill>
            <a:schemeClr val="bg1"/>
          </a:solidFill>
          <a:ln w="9525">
            <a:solidFill>
              <a:schemeClr val="tx1"/>
            </a:solidFill>
            <a:miter lim="800000"/>
            <a:headEnd/>
            <a:tailEnd/>
          </a:ln>
          <a:effectLst>
            <a:outerShdw dist="107763" dir="2700000" algn="ctr" rotWithShape="0">
              <a:schemeClr val="bg2"/>
            </a:outerShdw>
          </a:effectLst>
        </p:spPr>
        <p:txBody>
          <a:bodyPr wrap="none" anchor="ctr"/>
          <a:lstStyle/>
          <a:p>
            <a:endParaRPr lang="en-IE"/>
          </a:p>
        </p:txBody>
      </p:sp>
      <p:sp>
        <p:nvSpPr>
          <p:cNvPr id="63492" name="AutoShape 4"/>
          <p:cNvSpPr>
            <a:spLocks noChangeArrowheads="1"/>
          </p:cNvSpPr>
          <p:nvPr/>
        </p:nvSpPr>
        <p:spPr bwMode="auto">
          <a:xfrm>
            <a:off x="2000232" y="4437063"/>
            <a:ext cx="5572164" cy="609600"/>
          </a:xfrm>
          <a:prstGeom prst="flowChartProcess">
            <a:avLst/>
          </a:prstGeom>
          <a:solidFill>
            <a:schemeClr val="accent1">
              <a:lumMod val="40000"/>
              <a:lumOff val="60000"/>
            </a:schemeClr>
          </a:solidFill>
          <a:ln w="9525">
            <a:solidFill>
              <a:schemeClr val="tx1"/>
            </a:solidFill>
            <a:miter lim="800000"/>
            <a:headEnd/>
            <a:tailEnd/>
          </a:ln>
          <a:effectLst>
            <a:outerShdw dist="107763" dir="2700000" algn="ctr" rotWithShape="0">
              <a:schemeClr val="bg2"/>
            </a:outerShdw>
          </a:effectLst>
        </p:spPr>
        <p:txBody>
          <a:bodyPr wrap="none" anchor="ctr"/>
          <a:lstStyle/>
          <a:p>
            <a:endParaRPr lang="en-IE"/>
          </a:p>
        </p:txBody>
      </p:sp>
      <p:sp>
        <p:nvSpPr>
          <p:cNvPr id="63493" name="Text Box 5"/>
          <p:cNvSpPr txBox="1">
            <a:spLocks noChangeArrowheads="1"/>
          </p:cNvSpPr>
          <p:nvPr/>
        </p:nvSpPr>
        <p:spPr bwMode="auto">
          <a:xfrm>
            <a:off x="1714480" y="4005263"/>
            <a:ext cx="6000792" cy="400110"/>
          </a:xfrm>
          <a:prstGeom prst="rect">
            <a:avLst/>
          </a:prstGeom>
          <a:noFill/>
          <a:ln w="9525">
            <a:noFill/>
            <a:miter lim="800000"/>
            <a:headEnd/>
            <a:tailEnd/>
          </a:ln>
          <a:effectLst/>
        </p:spPr>
        <p:txBody>
          <a:bodyPr wrap="square">
            <a:spAutoFit/>
          </a:bodyPr>
          <a:lstStyle/>
          <a:p>
            <a:pPr algn="ctr">
              <a:spcBef>
                <a:spcPct val="50000"/>
              </a:spcBef>
            </a:pPr>
            <a:r>
              <a:rPr lang="en-GB" sz="2000" b="1" dirty="0"/>
              <a:t>SW development productivity / predictability</a:t>
            </a:r>
            <a:endParaRPr lang="en-US" sz="2000" b="1" dirty="0"/>
          </a:p>
        </p:txBody>
      </p:sp>
      <p:sp>
        <p:nvSpPr>
          <p:cNvPr id="63494" name="Text Box 6"/>
          <p:cNvSpPr txBox="1">
            <a:spLocks noChangeArrowheads="1"/>
          </p:cNvSpPr>
          <p:nvPr/>
        </p:nvSpPr>
        <p:spPr bwMode="auto">
          <a:xfrm>
            <a:off x="3203575" y="2708275"/>
            <a:ext cx="3124200" cy="779463"/>
          </a:xfrm>
          <a:prstGeom prst="rect">
            <a:avLst/>
          </a:prstGeom>
          <a:noFill/>
          <a:ln w="9525">
            <a:noFill/>
            <a:miter lim="800000"/>
            <a:headEnd/>
            <a:tailEnd/>
          </a:ln>
          <a:effectLst/>
        </p:spPr>
        <p:txBody>
          <a:bodyPr>
            <a:spAutoFit/>
          </a:bodyPr>
          <a:lstStyle/>
          <a:p>
            <a:pPr algn="ctr">
              <a:spcBef>
                <a:spcPct val="50000"/>
              </a:spcBef>
            </a:pPr>
            <a:r>
              <a:rPr lang="en-GB" b="1"/>
              <a:t>“Good-enough</a:t>
            </a:r>
          </a:p>
          <a:p>
            <a:pPr algn="ctr">
              <a:spcBef>
                <a:spcPct val="50000"/>
              </a:spcBef>
            </a:pPr>
            <a:r>
              <a:rPr lang="en-GB" b="1"/>
              <a:t>Software”</a:t>
            </a:r>
            <a:endParaRPr lang="en-US" b="1"/>
          </a:p>
        </p:txBody>
      </p:sp>
      <p:sp>
        <p:nvSpPr>
          <p:cNvPr id="63495" name="Text Box 7"/>
          <p:cNvSpPr txBox="1">
            <a:spLocks noChangeArrowheads="1"/>
          </p:cNvSpPr>
          <p:nvPr/>
        </p:nvSpPr>
        <p:spPr bwMode="auto">
          <a:xfrm>
            <a:off x="2339975" y="4508500"/>
            <a:ext cx="4876800" cy="396875"/>
          </a:xfrm>
          <a:prstGeom prst="rect">
            <a:avLst/>
          </a:prstGeom>
          <a:noFill/>
          <a:ln w="9525">
            <a:noFill/>
            <a:miter lim="800000"/>
            <a:headEnd/>
            <a:tailEnd/>
          </a:ln>
          <a:effectLst/>
        </p:spPr>
        <p:txBody>
          <a:bodyPr>
            <a:spAutoFit/>
          </a:bodyPr>
          <a:lstStyle/>
          <a:p>
            <a:pPr algn="ctr">
              <a:spcBef>
                <a:spcPct val="50000"/>
              </a:spcBef>
            </a:pPr>
            <a:r>
              <a:rPr lang="en-GB" sz="2000" b="1" dirty="0"/>
              <a:t>SW process capability &amp; maturity</a:t>
            </a:r>
            <a:endParaRPr lang="en-US" sz="2000" b="1" dirty="0"/>
          </a:p>
        </p:txBody>
      </p:sp>
      <p:sp>
        <p:nvSpPr>
          <p:cNvPr id="63497" name="Text Box 9"/>
          <p:cNvSpPr txBox="1">
            <a:spLocks noChangeArrowheads="1"/>
          </p:cNvSpPr>
          <p:nvPr/>
        </p:nvSpPr>
        <p:spPr bwMode="auto">
          <a:xfrm>
            <a:off x="1643042" y="1071546"/>
            <a:ext cx="6286544" cy="461665"/>
          </a:xfrm>
          <a:prstGeom prst="rect">
            <a:avLst/>
          </a:prstGeom>
          <a:noFill/>
          <a:ln w="9525">
            <a:noFill/>
            <a:miter lim="800000"/>
            <a:headEnd/>
            <a:tailEnd/>
          </a:ln>
          <a:effectLst/>
        </p:spPr>
        <p:txBody>
          <a:bodyPr wrap="square">
            <a:spAutoFit/>
          </a:bodyPr>
          <a:lstStyle/>
          <a:p>
            <a:pPr algn="ctr">
              <a:spcBef>
                <a:spcPct val="50000"/>
              </a:spcBef>
            </a:pPr>
            <a:r>
              <a:rPr lang="en-GB" b="1" dirty="0" smtClean="0"/>
              <a:t>How well does the software work?</a:t>
            </a:r>
            <a:endParaRPr lang="en-US" b="1" dirty="0"/>
          </a:p>
        </p:txBody>
      </p:sp>
      <p:sp>
        <p:nvSpPr>
          <p:cNvPr id="10" name="Text Box 9"/>
          <p:cNvSpPr txBox="1">
            <a:spLocks noChangeArrowheads="1"/>
          </p:cNvSpPr>
          <p:nvPr/>
        </p:nvSpPr>
        <p:spPr bwMode="auto">
          <a:xfrm>
            <a:off x="357158" y="2500306"/>
            <a:ext cx="2714644" cy="830997"/>
          </a:xfrm>
          <a:prstGeom prst="rect">
            <a:avLst/>
          </a:prstGeom>
          <a:noFill/>
          <a:ln w="9525">
            <a:noFill/>
            <a:miter lim="800000"/>
            <a:headEnd/>
            <a:tailEnd/>
          </a:ln>
          <a:effectLst/>
        </p:spPr>
        <p:txBody>
          <a:bodyPr wrap="square">
            <a:spAutoFit/>
          </a:bodyPr>
          <a:lstStyle/>
          <a:p>
            <a:pPr algn="ctr">
              <a:spcBef>
                <a:spcPct val="50000"/>
              </a:spcBef>
            </a:pPr>
            <a:r>
              <a:rPr lang="en-GB" b="1" dirty="0" smtClean="0"/>
              <a:t>Functional Requirements</a:t>
            </a:r>
            <a:endParaRPr lang="en-US" b="1" dirty="0"/>
          </a:p>
        </p:txBody>
      </p:sp>
      <p:sp>
        <p:nvSpPr>
          <p:cNvPr id="11" name="Text Box 9"/>
          <p:cNvSpPr txBox="1">
            <a:spLocks noChangeArrowheads="1"/>
          </p:cNvSpPr>
          <p:nvPr/>
        </p:nvSpPr>
        <p:spPr bwMode="auto">
          <a:xfrm>
            <a:off x="6429356" y="2500306"/>
            <a:ext cx="2714644" cy="830997"/>
          </a:xfrm>
          <a:prstGeom prst="rect">
            <a:avLst/>
          </a:prstGeom>
          <a:noFill/>
          <a:ln w="9525">
            <a:noFill/>
            <a:miter lim="800000"/>
            <a:headEnd/>
            <a:tailEnd/>
          </a:ln>
          <a:effectLst/>
        </p:spPr>
        <p:txBody>
          <a:bodyPr wrap="square">
            <a:spAutoFit/>
          </a:bodyPr>
          <a:lstStyle/>
          <a:p>
            <a:pPr algn="ctr">
              <a:spcBef>
                <a:spcPct val="50000"/>
              </a:spcBef>
            </a:pPr>
            <a:r>
              <a:rPr lang="en-GB" b="1" dirty="0" smtClean="0"/>
              <a:t>Non-Functional Requirements</a:t>
            </a:r>
            <a:endParaRPr lang="en-US" b="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0" y="1566863"/>
            <a:ext cx="9144000" cy="3519487"/>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IE" dirty="0" smtClean="0"/>
              <a:t>Software Process: Requirements</a:t>
            </a:r>
            <a:endParaRPr lang="en-GB" dirty="0"/>
          </a:p>
        </p:txBody>
      </p:sp>
      <p:sp>
        <p:nvSpPr>
          <p:cNvPr id="47107" name="Rectangle 3"/>
          <p:cNvSpPr>
            <a:spLocks noGrp="1" noChangeArrowheads="1"/>
          </p:cNvSpPr>
          <p:nvPr>
            <p:ph type="body" idx="1"/>
          </p:nvPr>
        </p:nvSpPr>
        <p:spPr/>
        <p:txBody>
          <a:bodyPr/>
          <a:lstStyle/>
          <a:p>
            <a:r>
              <a:rPr lang="en-IE" sz="2800" dirty="0"/>
              <a:t>Capability Maturity Model Integrated</a:t>
            </a:r>
          </a:p>
          <a:p>
            <a:pPr lvl="1"/>
            <a:r>
              <a:rPr lang="en-IE" sz="2400" dirty="0"/>
              <a:t>Requirements Management</a:t>
            </a:r>
          </a:p>
          <a:p>
            <a:pPr lvl="1"/>
            <a:r>
              <a:rPr lang="en-IE" sz="2400" dirty="0"/>
              <a:t>Requirements Development</a:t>
            </a:r>
          </a:p>
          <a:p>
            <a:r>
              <a:rPr lang="en-IE" sz="2800" dirty="0"/>
              <a:t>ISO 15504 (formerly SPICE)</a:t>
            </a:r>
          </a:p>
          <a:p>
            <a:pPr lvl="1"/>
            <a:r>
              <a:rPr lang="en-IE" sz="2400" dirty="0"/>
              <a:t>Requirements Elicitation (CUS)</a:t>
            </a:r>
          </a:p>
          <a:p>
            <a:pPr lvl="1"/>
            <a:r>
              <a:rPr lang="en-IE" sz="2400" dirty="0"/>
              <a:t>System Requirements Analysis &amp; Design (ENG)</a:t>
            </a:r>
          </a:p>
          <a:p>
            <a:pPr lvl="1"/>
            <a:r>
              <a:rPr lang="en-IE" sz="2400" dirty="0"/>
              <a:t>Software Requirements Analysis Process (ENG</a:t>
            </a:r>
            <a:r>
              <a:rPr lang="en-IE" sz="2400" dirty="0" smtClean="0"/>
              <a:t>)</a:t>
            </a:r>
            <a:endParaRPr lang="en-IE" sz="2400"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CMMI  - Version 1.3</a:t>
            </a:r>
            <a:endParaRPr lang="en-IE" dirty="0"/>
          </a:p>
        </p:txBody>
      </p:sp>
      <p:sp>
        <p:nvSpPr>
          <p:cNvPr id="3" name="Content Placeholder 2"/>
          <p:cNvSpPr>
            <a:spLocks noGrp="1"/>
          </p:cNvSpPr>
          <p:nvPr>
            <p:ph idx="1"/>
          </p:nvPr>
        </p:nvSpPr>
        <p:spPr/>
        <p:txBody>
          <a:bodyPr/>
          <a:lstStyle/>
          <a:p>
            <a:r>
              <a:rPr lang="en-US" dirty="0" smtClean="0"/>
              <a:t>Requirements Development (RD) elicits, analyses, and establishes customer, product, and product component requirements.</a:t>
            </a:r>
            <a:endParaRPr lang="en-IE" dirty="0" smtClean="0"/>
          </a:p>
          <a:p>
            <a:r>
              <a:rPr lang="en-US" dirty="0" smtClean="0"/>
              <a:t>Requirements Management (REQM) manages requirements of the project’s products and product components and ensures alignment between those requirements and the project’s plans and work products.</a:t>
            </a:r>
          </a:p>
          <a:p>
            <a:pPr lvl="4" algn="r"/>
            <a:r>
              <a:rPr lang="en-US" dirty="0" smtClean="0"/>
              <a:t>Software Engineering Institute, 2010</a:t>
            </a:r>
            <a:endParaRPr lang="en-IE"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dirty="0" smtClean="0"/>
              <a:t>RD and REQM</a:t>
            </a:r>
            <a:endParaRPr lang="en-GB" dirty="0"/>
          </a:p>
        </p:txBody>
      </p:sp>
      <p:sp>
        <p:nvSpPr>
          <p:cNvPr id="91139" name="Rectangle 3"/>
          <p:cNvSpPr>
            <a:spLocks noGrp="1" noChangeArrowheads="1"/>
          </p:cNvSpPr>
          <p:nvPr>
            <p:ph type="body" idx="1"/>
          </p:nvPr>
        </p:nvSpPr>
        <p:spPr/>
        <p:txBody>
          <a:bodyPr/>
          <a:lstStyle/>
          <a:p>
            <a:r>
              <a:rPr lang="en-US" dirty="0" smtClean="0"/>
              <a:t>…….. For specific industries</a:t>
            </a:r>
          </a:p>
          <a:p>
            <a:pPr lvl="1"/>
            <a:r>
              <a:rPr lang="en-IE" dirty="0" smtClean="0"/>
              <a:t>Regulated Environment</a:t>
            </a:r>
          </a:p>
          <a:p>
            <a:pPr lvl="2"/>
            <a:r>
              <a:rPr lang="en-IE" dirty="0" smtClean="0">
                <a:solidFill>
                  <a:schemeClr val="accent1">
                    <a:lumMod val="75000"/>
                  </a:schemeClr>
                </a:solidFill>
              </a:rPr>
              <a:t>Health</a:t>
            </a:r>
            <a:r>
              <a:rPr lang="en-IE" dirty="0" smtClean="0"/>
              <a:t>, Financial Services, Automotive etc</a:t>
            </a:r>
          </a:p>
          <a:p>
            <a:r>
              <a:rPr lang="en-IE" dirty="0" smtClean="0"/>
              <a:t>…….. In specific environments</a:t>
            </a:r>
          </a:p>
          <a:p>
            <a:pPr lvl="1"/>
            <a:r>
              <a:rPr lang="en-IE" dirty="0" smtClean="0">
                <a:solidFill>
                  <a:schemeClr val="accent1">
                    <a:lumMod val="75000"/>
                  </a:schemeClr>
                </a:solidFill>
              </a:rPr>
              <a:t>Global Software Development</a:t>
            </a:r>
            <a:r>
              <a:rPr lang="en-IE" dirty="0" smtClean="0"/>
              <a:t>, Services Development, Small to Medium Sized companies etc.</a:t>
            </a:r>
          </a:p>
          <a:p>
            <a:endParaRPr lang="en-GB"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dirty="0" smtClean="0"/>
              <a:t>Specific Industry Example: </a:t>
            </a:r>
            <a:br>
              <a:rPr lang="en-US" dirty="0" smtClean="0"/>
            </a:br>
            <a:r>
              <a:rPr lang="en-US" dirty="0" smtClean="0"/>
              <a:t>Health Information Systems</a:t>
            </a:r>
            <a:endParaRPr lang="en-GB" dirty="0"/>
          </a:p>
        </p:txBody>
      </p:sp>
      <p:sp>
        <p:nvSpPr>
          <p:cNvPr id="90115" name="Rectangle 3"/>
          <p:cNvSpPr>
            <a:spLocks noGrp="1" noChangeArrowheads="1"/>
          </p:cNvSpPr>
          <p:nvPr>
            <p:ph type="body" idx="1"/>
          </p:nvPr>
        </p:nvSpPr>
        <p:spPr/>
        <p:txBody>
          <a:bodyPr/>
          <a:lstStyle/>
          <a:p>
            <a:r>
              <a:rPr lang="en-US" dirty="0"/>
              <a:t>Do the Regulatory/Certification bodies need to </a:t>
            </a:r>
            <a:r>
              <a:rPr lang="en-US" dirty="0" smtClean="0"/>
              <a:t>review/approve your product?</a:t>
            </a:r>
          </a:p>
          <a:p>
            <a:pPr lvl="1"/>
            <a:r>
              <a:rPr lang="en-IE" dirty="0" smtClean="0"/>
              <a:t>Medical Devices</a:t>
            </a:r>
          </a:p>
          <a:p>
            <a:pPr lvl="1"/>
            <a:r>
              <a:rPr lang="en-IE" dirty="0" smtClean="0"/>
              <a:t>e-Health – Health Information Systems</a:t>
            </a:r>
          </a:p>
          <a:p>
            <a:pPr lvl="1"/>
            <a:r>
              <a:rPr lang="en-IE" dirty="0" smtClean="0"/>
              <a:t>Automotive Systems</a:t>
            </a:r>
          </a:p>
          <a:p>
            <a:pPr lvl="1"/>
            <a:r>
              <a:rPr lang="en-IE" dirty="0" smtClean="0"/>
              <a:t>Financial Information Systems</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a:xfrm>
            <a:off x="3357554" y="142852"/>
            <a:ext cx="5500687" cy="857250"/>
          </a:xfrm>
        </p:spPr>
        <p:txBody>
          <a:bodyPr>
            <a:normAutofit/>
          </a:bodyPr>
          <a:lstStyle/>
          <a:p>
            <a:pPr eaLnBrk="1" hangingPunct="1"/>
            <a:r>
              <a:rPr lang="en-IE" dirty="0" smtClean="0"/>
              <a:t>Healthcare software</a:t>
            </a:r>
            <a:br>
              <a:rPr lang="en-IE" dirty="0" smtClean="0"/>
            </a:br>
            <a:endParaRPr lang="en-GB" dirty="0" smtClean="0"/>
          </a:p>
        </p:txBody>
      </p:sp>
      <p:sp>
        <p:nvSpPr>
          <p:cNvPr id="302083" name="Rectangle 3"/>
          <p:cNvSpPr>
            <a:spLocks noChangeArrowheads="1"/>
          </p:cNvSpPr>
          <p:nvPr/>
        </p:nvSpPr>
        <p:spPr bwMode="auto">
          <a:xfrm>
            <a:off x="762000" y="1700213"/>
            <a:ext cx="7626350" cy="4176712"/>
          </a:xfrm>
          <a:prstGeom prst="rect">
            <a:avLst/>
          </a:prstGeom>
          <a:noFill/>
          <a:ln w="9525">
            <a:noFill/>
            <a:miter lim="800000"/>
            <a:headEnd/>
            <a:tailEnd/>
          </a:ln>
        </p:spPr>
        <p:txBody>
          <a:bodyPr anchor="ctr"/>
          <a:lstStyle/>
          <a:p>
            <a:pPr marL="271463" indent="-271463" algn="l" eaLnBrk="1" hangingPunct="1">
              <a:lnSpc>
                <a:spcPct val="110000"/>
              </a:lnSpc>
              <a:spcBef>
                <a:spcPct val="35000"/>
              </a:spcBef>
              <a:buFont typeface="Wingdings" pitchFamily="2" charset="2"/>
              <a:buChar char="§"/>
            </a:pPr>
            <a:endParaRPr lang="en-IE" sz="2800"/>
          </a:p>
        </p:txBody>
      </p:sp>
      <p:pic>
        <p:nvPicPr>
          <p:cNvPr id="302088" name="Picture 8"/>
          <p:cNvPicPr>
            <a:picLocks noChangeAspect="1" noChangeArrowheads="1"/>
          </p:cNvPicPr>
          <p:nvPr/>
        </p:nvPicPr>
        <p:blipFill>
          <a:blip r:embed="rId3"/>
          <a:srcRect/>
          <a:stretch>
            <a:fillRect/>
          </a:stretch>
        </p:blipFill>
        <p:spPr bwMode="auto">
          <a:xfrm>
            <a:off x="4572000" y="2781300"/>
            <a:ext cx="4200525" cy="2867025"/>
          </a:xfrm>
          <a:prstGeom prst="rect">
            <a:avLst/>
          </a:prstGeom>
          <a:noFill/>
          <a:ln w="9525">
            <a:noFill/>
            <a:miter lim="800000"/>
            <a:headEnd/>
            <a:tailEnd/>
          </a:ln>
        </p:spPr>
      </p:pic>
      <p:pic>
        <p:nvPicPr>
          <p:cNvPr id="302089" name="Picture 9"/>
          <p:cNvPicPr>
            <a:picLocks noChangeAspect="1" noChangeArrowheads="1"/>
          </p:cNvPicPr>
          <p:nvPr/>
        </p:nvPicPr>
        <p:blipFill>
          <a:blip r:embed="rId4"/>
          <a:srcRect/>
          <a:stretch>
            <a:fillRect/>
          </a:stretch>
        </p:blipFill>
        <p:spPr bwMode="auto">
          <a:xfrm>
            <a:off x="827088" y="1268413"/>
            <a:ext cx="2676525" cy="2971800"/>
          </a:xfrm>
          <a:prstGeom prst="rect">
            <a:avLst/>
          </a:prstGeom>
          <a:noFill/>
          <a:ln w="9525">
            <a:noFill/>
            <a:miter lim="800000"/>
            <a:headEnd/>
            <a:tailEnd/>
          </a:ln>
        </p:spPr>
      </p:pic>
      <p:pic>
        <p:nvPicPr>
          <p:cNvPr id="302090" name="Picture 10"/>
          <p:cNvPicPr>
            <a:picLocks noChangeAspect="1" noChangeArrowheads="1"/>
          </p:cNvPicPr>
          <p:nvPr/>
        </p:nvPicPr>
        <p:blipFill>
          <a:blip r:embed="rId5"/>
          <a:srcRect/>
          <a:stretch>
            <a:fillRect/>
          </a:stretch>
        </p:blipFill>
        <p:spPr bwMode="auto">
          <a:xfrm>
            <a:off x="323850" y="2852738"/>
            <a:ext cx="4552950" cy="3314700"/>
          </a:xfrm>
          <a:prstGeom prst="rect">
            <a:avLst/>
          </a:prstGeom>
          <a:noFill/>
          <a:ln w="9525">
            <a:noFill/>
            <a:miter lim="800000"/>
            <a:headEnd/>
            <a:tailEnd/>
          </a:ln>
        </p:spPr>
      </p:pic>
      <p:sp>
        <p:nvSpPr>
          <p:cNvPr id="302091" name="Text Box 11"/>
          <p:cNvSpPr txBox="1">
            <a:spLocks noChangeArrowheads="1"/>
          </p:cNvSpPr>
          <p:nvPr/>
        </p:nvSpPr>
        <p:spPr bwMode="auto">
          <a:xfrm>
            <a:off x="468313" y="1773238"/>
            <a:ext cx="5324475" cy="1552575"/>
          </a:xfrm>
          <a:prstGeom prst="rect">
            <a:avLst/>
          </a:prstGeom>
          <a:noFill/>
          <a:ln w="9525" algn="ctr">
            <a:noFill/>
            <a:miter lim="800000"/>
            <a:headEnd/>
            <a:tailEnd/>
          </a:ln>
        </p:spPr>
        <p:txBody>
          <a:bodyPr>
            <a:spAutoFit/>
          </a:bodyPr>
          <a:lstStyle/>
          <a:p>
            <a:r>
              <a:rPr lang="en-IE"/>
              <a:t>Medical Device Software</a:t>
            </a:r>
          </a:p>
          <a:p>
            <a:pPr lvl="1"/>
            <a:r>
              <a:rPr lang="en-IE"/>
              <a:t>Up to 70% of budget on software related activities</a:t>
            </a:r>
          </a:p>
          <a:p>
            <a:endParaRPr lang="en-GB"/>
          </a:p>
        </p:txBody>
      </p:sp>
      <p:sp>
        <p:nvSpPr>
          <p:cNvPr id="302092" name="Text Box 12"/>
          <p:cNvSpPr txBox="1">
            <a:spLocks noChangeArrowheads="1"/>
          </p:cNvSpPr>
          <p:nvPr/>
        </p:nvSpPr>
        <p:spPr bwMode="auto">
          <a:xfrm>
            <a:off x="1403350" y="4221163"/>
            <a:ext cx="3675063" cy="1187450"/>
          </a:xfrm>
          <a:prstGeom prst="rect">
            <a:avLst/>
          </a:prstGeom>
          <a:noFill/>
          <a:ln w="9525" algn="ctr">
            <a:noFill/>
            <a:miter lim="800000"/>
            <a:headEnd/>
            <a:tailEnd/>
          </a:ln>
        </p:spPr>
        <p:txBody>
          <a:bodyPr>
            <a:spAutoFit/>
          </a:bodyPr>
          <a:lstStyle/>
          <a:p>
            <a:pPr eaLnBrk="1" hangingPunct="1">
              <a:spcBef>
                <a:spcPct val="20000"/>
              </a:spcBef>
              <a:buFont typeface="Wingdings" pitchFamily="2" charset="2"/>
              <a:buNone/>
            </a:pPr>
            <a:r>
              <a:rPr lang="en-IE"/>
              <a:t>Software in Medical Device production lines</a:t>
            </a:r>
          </a:p>
          <a:p>
            <a:endParaRPr lang="en-GB"/>
          </a:p>
        </p:txBody>
      </p:sp>
      <p:sp>
        <p:nvSpPr>
          <p:cNvPr id="302093" name="Text Box 13"/>
          <p:cNvSpPr txBox="1">
            <a:spLocks noChangeArrowheads="1"/>
          </p:cNvSpPr>
          <p:nvPr/>
        </p:nvSpPr>
        <p:spPr bwMode="auto">
          <a:xfrm>
            <a:off x="1476375" y="2060575"/>
            <a:ext cx="5880100" cy="822325"/>
          </a:xfrm>
          <a:prstGeom prst="rect">
            <a:avLst/>
          </a:prstGeom>
          <a:noFill/>
          <a:ln w="9525" algn="ctr">
            <a:noFill/>
            <a:miter lim="800000"/>
            <a:headEnd/>
            <a:tailEnd/>
          </a:ln>
        </p:spPr>
        <p:txBody>
          <a:bodyPr wrap="none">
            <a:spAutoFit/>
          </a:bodyPr>
          <a:lstStyle/>
          <a:p>
            <a:pPr eaLnBrk="1" hangingPunct="1">
              <a:spcBef>
                <a:spcPct val="20000"/>
              </a:spcBef>
              <a:buFont typeface="Wingdings" pitchFamily="2" charset="2"/>
              <a:buNone/>
            </a:pPr>
            <a:r>
              <a:rPr lang="en-IE"/>
              <a:t>Clinical data (Health Information Systems)</a:t>
            </a:r>
          </a:p>
          <a:p>
            <a:endParaRPr lang="en-GB"/>
          </a:p>
        </p:txBody>
      </p:sp>
      <p:sp>
        <p:nvSpPr>
          <p:cNvPr id="24588" name="Rectangle 15"/>
          <p:cNvSpPr>
            <a:spLocks noGrp="1" noChangeArrowheads="1"/>
          </p:cNvSpPr>
          <p:nvPr>
            <p:ph type="body" idx="1"/>
          </p:nvPr>
        </p:nvSpPr>
        <p:spPr/>
        <p:txBody>
          <a:bodyPr/>
          <a:lstStyle/>
          <a:p>
            <a:pPr eaLnBrk="1" hangingPunct="1">
              <a:buFont typeface="Wingdings" pitchFamily="2" charset="2"/>
              <a:buNone/>
            </a:pPr>
            <a:r>
              <a:rPr lang="en-IE" smtClean="0"/>
              <a:t>  </a:t>
            </a:r>
            <a:endParaRPr lang="en-GB" smtClean="0"/>
          </a:p>
        </p:txBody>
      </p:sp>
      <p:pic>
        <p:nvPicPr>
          <p:cNvPr id="302096" name="Picture 16"/>
          <p:cNvPicPr>
            <a:picLocks noChangeAspect="1" noChangeArrowheads="1"/>
          </p:cNvPicPr>
          <p:nvPr/>
        </p:nvPicPr>
        <p:blipFill>
          <a:blip r:embed="rId6"/>
          <a:srcRect/>
          <a:stretch>
            <a:fillRect/>
          </a:stretch>
        </p:blipFill>
        <p:spPr bwMode="auto">
          <a:xfrm>
            <a:off x="4572000" y="2997200"/>
            <a:ext cx="3600450" cy="1162050"/>
          </a:xfrm>
          <a:prstGeom prst="rect">
            <a:avLst/>
          </a:prstGeom>
          <a:noFill/>
          <a:ln w="9525">
            <a:noFill/>
            <a:miter lim="800000"/>
            <a:headEnd/>
            <a:tailEnd/>
          </a:ln>
        </p:spPr>
      </p:pic>
      <p:pic>
        <p:nvPicPr>
          <p:cNvPr id="302097" name="Picture 17"/>
          <p:cNvPicPr>
            <a:picLocks noChangeAspect="1" noChangeArrowheads="1"/>
          </p:cNvPicPr>
          <p:nvPr/>
        </p:nvPicPr>
        <p:blipFill>
          <a:blip r:embed="rId7"/>
          <a:srcRect/>
          <a:stretch>
            <a:fillRect/>
          </a:stretch>
        </p:blipFill>
        <p:spPr bwMode="auto">
          <a:xfrm>
            <a:off x="468313" y="3860800"/>
            <a:ext cx="2857500" cy="221932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1" nodeType="clickEffect">
                                  <p:stCondLst>
                                    <p:cond delay="0"/>
                                  </p:stCondLst>
                                  <p:childTnLst>
                                    <p:set>
                                      <p:cBhvr>
                                        <p:cTn id="6" dur="1" fill="hold">
                                          <p:stCondLst>
                                            <p:cond delay="0"/>
                                          </p:stCondLst>
                                        </p:cTn>
                                        <p:tgtEl>
                                          <p:spTgt spid="30209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02096"/>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302097"/>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0208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208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209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302092"/>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30208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02089"/>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30209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20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91" grpId="1"/>
      <p:bldP spid="302092" grpId="0"/>
      <p:bldP spid="302092" grpId="1"/>
      <p:bldP spid="30209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dirty="0" smtClean="0"/>
              <a:t>Importance for Consumers</a:t>
            </a:r>
            <a:endParaRPr lang="en-IE" dirty="0"/>
          </a:p>
        </p:txBody>
      </p:sp>
      <p:sp>
        <p:nvSpPr>
          <p:cNvPr id="3" name="Content Placeholder 2"/>
          <p:cNvSpPr>
            <a:spLocks noGrp="1"/>
          </p:cNvSpPr>
          <p:nvPr>
            <p:ph idx="1"/>
          </p:nvPr>
        </p:nvSpPr>
        <p:spPr>
          <a:xfrm>
            <a:off x="428596" y="1428736"/>
            <a:ext cx="8401080" cy="4846320"/>
          </a:xfrm>
        </p:spPr>
        <p:txBody>
          <a:bodyPr>
            <a:normAutofit/>
          </a:bodyPr>
          <a:lstStyle/>
          <a:p>
            <a:r>
              <a:rPr lang="en-IE" dirty="0" smtClean="0"/>
              <a:t>Patients want data to be private, secure, accurate</a:t>
            </a:r>
          </a:p>
          <a:p>
            <a:r>
              <a:rPr lang="en-IE" dirty="0" smtClean="0"/>
              <a:t>Patients want correct treatments from </a:t>
            </a:r>
          </a:p>
          <a:p>
            <a:pPr lvl="1"/>
            <a:r>
              <a:rPr lang="en-IE" dirty="0" smtClean="0"/>
              <a:t>Devices</a:t>
            </a:r>
          </a:p>
          <a:p>
            <a:pPr lvl="1"/>
            <a:r>
              <a:rPr lang="en-IE" dirty="0" smtClean="0"/>
              <a:t>Clinical decisions</a:t>
            </a:r>
          </a:p>
          <a:p>
            <a:pPr>
              <a:buNone/>
            </a:pPr>
            <a:r>
              <a:rPr lang="en-IE" dirty="0" smtClean="0"/>
              <a:t>…WHICH ARE INCREASINGLY BASED ON SOFTWARE </a:t>
            </a:r>
          </a:p>
          <a:p>
            <a:r>
              <a:rPr lang="en-IE" dirty="0" smtClean="0"/>
              <a:t>Patients want treatments to be diagnosed effectively </a:t>
            </a:r>
          </a:p>
          <a:p>
            <a:pPr lvl="1"/>
            <a:r>
              <a:rPr lang="en-IE" dirty="0" smtClean="0"/>
              <a:t>Devices</a:t>
            </a:r>
          </a:p>
          <a:p>
            <a:pPr lvl="1"/>
            <a:r>
              <a:rPr lang="en-IE" dirty="0" smtClean="0"/>
              <a:t>Clinical decisions</a:t>
            </a:r>
          </a:p>
          <a:p>
            <a:pPr>
              <a:buNone/>
            </a:pPr>
            <a:r>
              <a:rPr lang="en-IE" dirty="0" smtClean="0"/>
              <a:t>…WHICH ARE INCREASINGLY BASED ON SOFTWARE </a:t>
            </a:r>
          </a:p>
          <a:p>
            <a:r>
              <a:rPr lang="en-IE" dirty="0" smtClean="0"/>
              <a:t>This is why we need regulation!</a:t>
            </a:r>
            <a:endParaRPr lang="en-IE" dirty="0"/>
          </a:p>
        </p:txBody>
      </p:sp>
    </p:spTree>
    <p:extLst>
      <p:ext uri="{BB962C8B-B14F-4D97-AF65-F5344CB8AC3E}">
        <p14:creationId xmlns:p14="http://schemas.microsoft.com/office/powerpoint/2010/main" val="20470983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a:lstStyle/>
          <a:p>
            <a:pPr eaLnBrk="1" hangingPunct="1"/>
            <a:r>
              <a:rPr lang="en-IE" smtClean="0"/>
              <a:t>  </a:t>
            </a:r>
            <a:endParaRPr lang="en-GB" smtClean="0"/>
          </a:p>
        </p:txBody>
      </p:sp>
      <p:pic>
        <p:nvPicPr>
          <p:cNvPr id="25605" name="Picture 3"/>
          <p:cNvPicPr>
            <a:picLocks noChangeAspect="1" noChangeArrowheads="1"/>
          </p:cNvPicPr>
          <p:nvPr/>
        </p:nvPicPr>
        <p:blipFill>
          <a:blip r:embed="rId2"/>
          <a:srcRect/>
          <a:stretch>
            <a:fillRect/>
          </a:stretch>
        </p:blipFill>
        <p:spPr bwMode="auto">
          <a:xfrm>
            <a:off x="1979613" y="1054100"/>
            <a:ext cx="5688012" cy="5211763"/>
          </a:xfrm>
          <a:prstGeom prst="rect">
            <a:avLst/>
          </a:prstGeom>
          <a:noFill/>
          <a:ln w="9525">
            <a:noFill/>
            <a:miter lim="800000"/>
            <a:headEnd/>
            <a:tailEnd/>
          </a:ln>
        </p:spPr>
      </p:pic>
      <p:pic>
        <p:nvPicPr>
          <p:cNvPr id="233473" name="Picture 1"/>
          <p:cNvPicPr>
            <a:picLocks noChangeAspect="1" noChangeArrowheads="1"/>
          </p:cNvPicPr>
          <p:nvPr/>
        </p:nvPicPr>
        <p:blipFill>
          <a:blip r:embed="rId3"/>
          <a:srcRect/>
          <a:stretch>
            <a:fillRect/>
          </a:stretch>
        </p:blipFill>
        <p:spPr bwMode="auto">
          <a:xfrm>
            <a:off x="3714744" y="142852"/>
            <a:ext cx="2428892" cy="3631022"/>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1" fill="hold" nodeType="clickEffect">
                                  <p:stCondLst>
                                    <p:cond delay="0"/>
                                  </p:stCondLst>
                                  <p:childTnLst>
                                    <p:set>
                                      <p:cBhvr>
                                        <p:cTn id="6" dur="1" fill="hold">
                                          <p:stCondLst>
                                            <p:cond delay="0"/>
                                          </p:stCondLst>
                                        </p:cTn>
                                        <p:tgtEl>
                                          <p:spTgt spid="233473"/>
                                        </p:tgtEl>
                                        <p:attrNameLst>
                                          <p:attrName>style.visibility</p:attrName>
                                        </p:attrNameLst>
                                      </p:cBhvr>
                                      <p:to>
                                        <p:strVal val="visible"/>
                                      </p:to>
                                    </p:set>
                                    <p:anim calcmode="lin" valueType="num">
                                      <p:cBhvr additive="base">
                                        <p:cTn id="7" dur="2000" fill="hold"/>
                                        <p:tgtEl>
                                          <p:spTgt spid="233473"/>
                                        </p:tgtEl>
                                        <p:attrNameLst>
                                          <p:attrName>ppt_x</p:attrName>
                                        </p:attrNameLst>
                                      </p:cBhvr>
                                      <p:tavLst>
                                        <p:tav tm="0">
                                          <p:val>
                                            <p:strVal val="#ppt_x"/>
                                          </p:val>
                                        </p:tav>
                                        <p:tav tm="100000">
                                          <p:val>
                                            <p:strVal val="#ppt_x"/>
                                          </p:val>
                                        </p:tav>
                                      </p:tavLst>
                                    </p:anim>
                                    <p:anim calcmode="lin" valueType="num">
                                      <p:cBhvr additive="base">
                                        <p:cTn id="8" dur="2000" fill="hold"/>
                                        <p:tgtEl>
                                          <p:spTgt spid="23347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7" name="Picture 5"/>
          <p:cNvPicPr>
            <a:picLocks noChangeAspect="1" noChangeArrowheads="1"/>
          </p:cNvPicPr>
          <p:nvPr/>
        </p:nvPicPr>
        <p:blipFill>
          <a:blip r:embed="rId2"/>
          <a:srcRect/>
          <a:stretch>
            <a:fillRect/>
          </a:stretch>
        </p:blipFill>
        <p:spPr bwMode="auto">
          <a:xfrm>
            <a:off x="0" y="1595438"/>
            <a:ext cx="8280400" cy="5262562"/>
          </a:xfrm>
          <a:prstGeom prst="rect">
            <a:avLst/>
          </a:prstGeom>
          <a:noFill/>
          <a:ln w="9525">
            <a:noFill/>
            <a:miter lim="800000"/>
            <a:headEnd/>
            <a:tailEnd/>
          </a:ln>
        </p:spPr>
      </p:pic>
      <p:sp>
        <p:nvSpPr>
          <p:cNvPr id="410630" name="AutoShape 6"/>
          <p:cNvSpPr>
            <a:spLocks noChangeArrowheads="1"/>
          </p:cNvSpPr>
          <p:nvPr/>
        </p:nvSpPr>
        <p:spPr bwMode="auto">
          <a:xfrm>
            <a:off x="1928794" y="2643182"/>
            <a:ext cx="4465637" cy="2449513"/>
          </a:xfrm>
          <a:prstGeom prst="wedgeRoundRectCallout">
            <a:avLst>
              <a:gd name="adj1" fmla="val 63653"/>
              <a:gd name="adj2" fmla="val -41120"/>
              <a:gd name="adj3" fmla="val 16667"/>
            </a:avLst>
          </a:prstGeom>
          <a:solidFill>
            <a:schemeClr val="bg1"/>
          </a:solidFill>
          <a:ln w="9525" algn="ctr">
            <a:solidFill>
              <a:schemeClr val="tx1"/>
            </a:solidFill>
            <a:miter lim="800000"/>
            <a:headEnd/>
            <a:tailEnd/>
          </a:ln>
        </p:spPr>
        <p:txBody>
          <a:bodyPr/>
          <a:lstStyle/>
          <a:p>
            <a:r>
              <a:rPr lang="en-IE" b="1" dirty="0"/>
              <a:t>Medical Device Industry</a:t>
            </a:r>
          </a:p>
          <a:p>
            <a:r>
              <a:rPr lang="en-IE" dirty="0"/>
              <a:t>ISO 12207</a:t>
            </a:r>
          </a:p>
          <a:p>
            <a:r>
              <a:rPr lang="en-IE" dirty="0"/>
              <a:t>ISO 14971</a:t>
            </a:r>
          </a:p>
          <a:p>
            <a:r>
              <a:rPr lang="en-IE" dirty="0"/>
              <a:t>AMMI SW68</a:t>
            </a:r>
          </a:p>
          <a:p>
            <a:r>
              <a:rPr lang="en-IE" dirty="0"/>
              <a:t>GAMP4</a:t>
            </a:r>
          </a:p>
          <a:p>
            <a:r>
              <a:rPr lang="en-IE" dirty="0"/>
              <a:t>FDA Guidance Documents</a:t>
            </a:r>
            <a:endParaRPr lang="en-GB" dirty="0"/>
          </a:p>
        </p:txBody>
      </p:sp>
      <p:sp>
        <p:nvSpPr>
          <p:cNvPr id="8" name="AutoShape 6"/>
          <p:cNvSpPr>
            <a:spLocks noChangeArrowheads="1"/>
          </p:cNvSpPr>
          <p:nvPr/>
        </p:nvSpPr>
        <p:spPr bwMode="auto">
          <a:xfrm>
            <a:off x="0" y="2571744"/>
            <a:ext cx="4465637" cy="1520819"/>
          </a:xfrm>
          <a:prstGeom prst="wedgeRoundRectCallout">
            <a:avLst>
              <a:gd name="adj1" fmla="val 39276"/>
              <a:gd name="adj2" fmla="val 67314"/>
              <a:gd name="adj3" fmla="val 16667"/>
            </a:avLst>
          </a:prstGeom>
          <a:solidFill>
            <a:schemeClr val="bg1"/>
          </a:solidFill>
          <a:ln w="9525" algn="ctr">
            <a:solidFill>
              <a:schemeClr val="tx1"/>
            </a:solidFill>
            <a:miter lim="800000"/>
            <a:headEnd/>
            <a:tailEnd/>
          </a:ln>
        </p:spPr>
        <p:txBody>
          <a:bodyPr/>
          <a:lstStyle/>
          <a:p>
            <a:r>
              <a:rPr lang="en-IE" b="1" dirty="0" smtClean="0"/>
              <a:t>General Process Models</a:t>
            </a:r>
          </a:p>
          <a:p>
            <a:r>
              <a:rPr lang="en-IE" dirty="0" smtClean="0"/>
              <a:t>CMMI</a:t>
            </a:r>
          </a:p>
          <a:p>
            <a:r>
              <a:rPr lang="en-IE" dirty="0" smtClean="0"/>
              <a:t>ISO15504</a:t>
            </a:r>
          </a:p>
          <a:p>
            <a:r>
              <a:rPr lang="en-IE" dirty="0" smtClean="0"/>
              <a:t>Various lifecycles</a:t>
            </a:r>
            <a:endParaRPr lang="en-GB" dirty="0"/>
          </a:p>
        </p:txBody>
      </p:sp>
      <p:sp>
        <p:nvSpPr>
          <p:cNvPr id="11" name="Rectangle 2"/>
          <p:cNvSpPr>
            <a:spLocks noGrp="1" noChangeArrowheads="1"/>
          </p:cNvSpPr>
          <p:nvPr>
            <p:ph type="title"/>
          </p:nvPr>
        </p:nvSpPr>
        <p:spPr/>
        <p:txBody>
          <a:bodyPr>
            <a:normAutofit/>
          </a:bodyPr>
          <a:lstStyle/>
          <a:p>
            <a:pPr eaLnBrk="1" hangingPunct="1"/>
            <a:r>
              <a:rPr lang="en-IE" dirty="0" smtClean="0"/>
              <a:t>Software Development</a:t>
            </a:r>
            <a:endParaRPr lang="en-GB" dirty="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0630"/>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30" grpId="0" animBg="1"/>
      <p:bldP spid="8" grpId="0" animBg="1"/>
      <p:bldP spid="8"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2"/>
          <p:cNvSpPr>
            <a:spLocks noGrp="1" noChangeArrowheads="1"/>
          </p:cNvSpPr>
          <p:nvPr>
            <p:ph type="title"/>
          </p:nvPr>
        </p:nvSpPr>
        <p:spPr/>
        <p:txBody>
          <a:bodyPr>
            <a:normAutofit/>
          </a:bodyPr>
          <a:lstStyle/>
          <a:p>
            <a:pPr eaLnBrk="1" hangingPunct="1"/>
            <a:r>
              <a:rPr lang="en-IE" dirty="0" smtClean="0"/>
              <a:t>Effect on Software Industry </a:t>
            </a:r>
            <a:endParaRPr lang="en-GB" dirty="0" smtClean="0"/>
          </a:p>
        </p:txBody>
      </p:sp>
      <p:sp>
        <p:nvSpPr>
          <p:cNvPr id="50181" name="Rectangle 3"/>
          <p:cNvSpPr>
            <a:spLocks noGrp="1" noChangeArrowheads="1"/>
          </p:cNvSpPr>
          <p:nvPr>
            <p:ph type="body" idx="1"/>
          </p:nvPr>
        </p:nvSpPr>
        <p:spPr/>
        <p:txBody>
          <a:bodyPr>
            <a:normAutofit lnSpcReduction="10000"/>
          </a:bodyPr>
          <a:lstStyle/>
          <a:p>
            <a:pPr eaLnBrk="1" hangingPunct="1"/>
            <a:r>
              <a:rPr lang="en-IE" sz="2800" dirty="0" smtClean="0"/>
              <a:t>Standards not developed specifically for software development</a:t>
            </a:r>
          </a:p>
          <a:p>
            <a:pPr eaLnBrk="1" hangingPunct="1"/>
            <a:r>
              <a:rPr lang="en-IE" sz="2800" dirty="0" smtClean="0"/>
              <a:t>Companies must be aware of regulatory requirements</a:t>
            </a:r>
          </a:p>
          <a:p>
            <a:pPr eaLnBrk="1" hangingPunct="1"/>
            <a:r>
              <a:rPr lang="en-IE" sz="2800" dirty="0" smtClean="0"/>
              <a:t>Companies must be able to adapt software process to support regulatory requirements</a:t>
            </a:r>
          </a:p>
          <a:p>
            <a:pPr eaLnBrk="1" hangingPunct="1"/>
            <a:r>
              <a:rPr lang="en-IE" sz="2800" dirty="0" smtClean="0"/>
              <a:t>Software process models have not been developed based on regulatory requirements</a:t>
            </a:r>
          </a:p>
          <a:p>
            <a:pPr lvl="1" eaLnBrk="1" hangingPunct="1"/>
            <a:r>
              <a:rPr lang="en-IE" sz="2400" dirty="0" smtClean="0"/>
              <a:t>Capability Maturity Model Integrated</a:t>
            </a:r>
          </a:p>
          <a:p>
            <a:pPr lvl="1" eaLnBrk="1" hangingPunct="1"/>
            <a:r>
              <a:rPr lang="en-IE" sz="2400" dirty="0" smtClean="0"/>
              <a:t>ISO15504 </a:t>
            </a:r>
          </a:p>
          <a:p>
            <a:pPr lvl="1" eaLnBrk="1" hangingPunct="1"/>
            <a:endParaRPr lang="en-GB" sz="2400" dirty="0" smtClean="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Grp="1" noChangeArrowheads="1"/>
          </p:cNvSpPr>
          <p:nvPr>
            <p:ph type="title"/>
          </p:nvPr>
        </p:nvSpPr>
        <p:spPr/>
        <p:txBody>
          <a:bodyPr>
            <a:normAutofit/>
          </a:bodyPr>
          <a:lstStyle/>
          <a:p>
            <a:pPr eaLnBrk="1" hangingPunct="1"/>
            <a:r>
              <a:rPr lang="en-IE" dirty="0" smtClean="0"/>
              <a:t>Capability Maturity </a:t>
            </a:r>
            <a:br>
              <a:rPr lang="en-IE" dirty="0" smtClean="0"/>
            </a:br>
            <a:r>
              <a:rPr lang="en-IE" dirty="0" smtClean="0"/>
              <a:t>Model – Medical Device Software</a:t>
            </a:r>
            <a:endParaRPr lang="en-GB" sz="2000" dirty="0" smtClean="0"/>
          </a:p>
        </p:txBody>
      </p:sp>
      <p:pic>
        <p:nvPicPr>
          <p:cNvPr id="52229" name="Picture 15" descr="CMMI"/>
          <p:cNvPicPr>
            <a:picLocks noChangeAspect="1" noChangeArrowheads="1"/>
          </p:cNvPicPr>
          <p:nvPr/>
        </p:nvPicPr>
        <p:blipFill>
          <a:blip r:embed="rId2"/>
          <a:srcRect/>
          <a:stretch>
            <a:fillRect/>
          </a:stretch>
        </p:blipFill>
        <p:spPr bwMode="auto">
          <a:xfrm>
            <a:off x="1285852" y="1285860"/>
            <a:ext cx="6786609" cy="4395176"/>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smtClean="0"/>
              <a:t>Regulations</a:t>
            </a:r>
            <a:endParaRPr lang="en-IE" dirty="0"/>
          </a:p>
        </p:txBody>
      </p:sp>
      <p:sp>
        <p:nvSpPr>
          <p:cNvPr id="4" name="Text Placeholder 3"/>
          <p:cNvSpPr>
            <a:spLocks noGrp="1"/>
          </p:cNvSpPr>
          <p:nvPr>
            <p:ph type="body" sz="quarter" idx="11"/>
          </p:nvPr>
        </p:nvSpPr>
        <p:spPr/>
        <p:txBody>
          <a:bodyPr/>
          <a:lstStyle/>
          <a:p>
            <a:r>
              <a:rPr lang="en-IE" dirty="0" smtClean="0"/>
              <a:t>Code of Federal Regulations – Title 21 Section 820 (21CFR820 2009)</a:t>
            </a:r>
          </a:p>
          <a:p>
            <a:pPr lvl="1"/>
            <a:r>
              <a:rPr lang="en-IE" dirty="0" smtClean="0"/>
              <a:t>Food &amp; Drug Administration (FDA) Regulation</a:t>
            </a:r>
          </a:p>
          <a:p>
            <a:r>
              <a:rPr lang="en-IE" dirty="0" smtClean="0"/>
              <a:t>Sec 820.181 – Device Master Record</a:t>
            </a:r>
          </a:p>
          <a:p>
            <a:pPr lvl="1"/>
            <a:r>
              <a:rPr lang="en-IE" dirty="0" smtClean="0"/>
              <a:t>Equivalent to Requirements Specification</a:t>
            </a:r>
          </a:p>
          <a:p>
            <a:r>
              <a:rPr lang="en-IE" dirty="0" smtClean="0"/>
              <a:t>Sec 820.184 Device History Record</a:t>
            </a:r>
          </a:p>
          <a:p>
            <a:r>
              <a:rPr lang="en-IE" dirty="0" smtClean="0"/>
              <a:t>Class I software - traceability and identification</a:t>
            </a:r>
          </a:p>
          <a:p>
            <a:endParaRPr lang="en-IE"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E" dirty="0" smtClean="0"/>
              <a:t>RD: SG1 Develop Customer Requirements</a:t>
            </a:r>
            <a:endParaRPr lang="en-IE" dirty="0"/>
          </a:p>
        </p:txBody>
      </p:sp>
      <p:graphicFrame>
        <p:nvGraphicFramePr>
          <p:cNvPr id="5" name="Table 4"/>
          <p:cNvGraphicFramePr>
            <a:graphicFrameLocks noGrp="1"/>
          </p:cNvGraphicFramePr>
          <p:nvPr/>
        </p:nvGraphicFramePr>
        <p:xfrm>
          <a:off x="428596" y="1071546"/>
          <a:ext cx="8501122" cy="4929223"/>
        </p:xfrm>
        <a:graphic>
          <a:graphicData uri="http://schemas.openxmlformats.org/drawingml/2006/table">
            <a:tbl>
              <a:tblPr/>
              <a:tblGrid>
                <a:gridCol w="1071570"/>
                <a:gridCol w="3825635"/>
                <a:gridCol w="3603917"/>
              </a:tblGrid>
              <a:tr h="492922">
                <a:tc>
                  <a:txBody>
                    <a:bodyPr/>
                    <a:lstStyle/>
                    <a:p>
                      <a:pPr>
                        <a:lnSpc>
                          <a:spcPct val="115000"/>
                        </a:lnSpc>
                        <a:spcAft>
                          <a:spcPts val="1000"/>
                        </a:spcAft>
                      </a:pPr>
                      <a:r>
                        <a:rPr lang="en-IE" sz="2000" dirty="0">
                          <a:latin typeface="Calibri"/>
                          <a:ea typeface="Calibri"/>
                          <a:cs typeface="Times New Roman"/>
                        </a:rPr>
                        <a:t>No.</a:t>
                      </a:r>
                      <a:endParaRPr lang="en-IE" sz="20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IE" sz="2000" dirty="0">
                          <a:latin typeface="Calibri"/>
                          <a:ea typeface="Calibri"/>
                          <a:cs typeface="Times New Roman"/>
                        </a:rPr>
                        <a:t>Deliverable</a:t>
                      </a:r>
                      <a:endParaRPr lang="en-IE" sz="20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IE" sz="2000">
                          <a:latin typeface="Calibri"/>
                          <a:ea typeface="Calibri"/>
                          <a:cs typeface="Times New Roman"/>
                        </a:rPr>
                        <a:t>Legislation</a:t>
                      </a:r>
                      <a:endParaRPr lang="en-IE" sz="20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1689">
                <a:tc>
                  <a:txBody>
                    <a:bodyPr/>
                    <a:lstStyle/>
                    <a:p>
                      <a:pPr>
                        <a:lnSpc>
                          <a:spcPct val="115000"/>
                        </a:lnSpc>
                        <a:spcAft>
                          <a:spcPts val="1000"/>
                        </a:spcAft>
                      </a:pPr>
                      <a:r>
                        <a:rPr lang="en-IE" sz="2000">
                          <a:latin typeface="Calibri"/>
                          <a:ea typeface="Calibri"/>
                          <a:cs typeface="Times New Roman"/>
                        </a:rPr>
                        <a:t>SP 1.1</a:t>
                      </a:r>
                      <a:endParaRPr lang="en-IE" sz="20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IE" sz="2000" dirty="0">
                          <a:latin typeface="Calibri"/>
                          <a:ea typeface="Calibri"/>
                          <a:cs typeface="Times New Roman"/>
                        </a:rPr>
                        <a:t>Documented methods for need elicitation</a:t>
                      </a:r>
                      <a:endParaRPr lang="en-IE" sz="20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IE" sz="2000" dirty="0">
                          <a:latin typeface="Calibri"/>
                          <a:ea typeface="Calibri"/>
                          <a:cs typeface="Times New Roman"/>
                        </a:rPr>
                        <a:t>21CFR820 – Section 181/184 – Device Master Record(DMR</a:t>
                      </a:r>
                      <a:r>
                        <a:rPr lang="en-IE" sz="2000" dirty="0" smtClean="0">
                          <a:latin typeface="Calibri"/>
                          <a:ea typeface="Calibri"/>
                          <a:cs typeface="Times New Roman"/>
                        </a:rPr>
                        <a:t>) /</a:t>
                      </a:r>
                      <a:r>
                        <a:rPr lang="en-IE" sz="2000" dirty="0">
                          <a:latin typeface="Calibri"/>
                          <a:ea typeface="Calibri"/>
                          <a:cs typeface="Times New Roman"/>
                        </a:rPr>
                        <a:t>Device History Record(DHR) – Production process specifications</a:t>
                      </a:r>
                      <a:endParaRPr lang="en-IE" sz="20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2922">
                <a:tc>
                  <a:txBody>
                    <a:bodyPr/>
                    <a:lstStyle/>
                    <a:p>
                      <a:pPr>
                        <a:lnSpc>
                          <a:spcPct val="115000"/>
                        </a:lnSpc>
                        <a:spcAft>
                          <a:spcPts val="1000"/>
                        </a:spcAft>
                      </a:pPr>
                      <a:r>
                        <a:rPr lang="en-IE" sz="2000">
                          <a:latin typeface="Calibri"/>
                          <a:ea typeface="Calibri"/>
                          <a:cs typeface="Times New Roman"/>
                        </a:rPr>
                        <a:t>SP 1.2</a:t>
                      </a:r>
                      <a:endParaRPr lang="en-IE" sz="20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IE" sz="2000">
                          <a:latin typeface="Calibri"/>
                          <a:ea typeface="Calibri"/>
                          <a:cs typeface="Times New Roman"/>
                        </a:rPr>
                        <a:t>Customer Requirements</a:t>
                      </a:r>
                      <a:endParaRPr lang="en-IE" sz="20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IE" sz="2000" dirty="0">
                          <a:latin typeface="Calibri"/>
                          <a:ea typeface="Calibri"/>
                          <a:cs typeface="Times New Roman"/>
                        </a:rPr>
                        <a:t>DMR</a:t>
                      </a:r>
                      <a:endParaRPr lang="en-IE" sz="20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85845">
                <a:tc>
                  <a:txBody>
                    <a:bodyPr/>
                    <a:lstStyle/>
                    <a:p>
                      <a:pPr>
                        <a:lnSpc>
                          <a:spcPct val="115000"/>
                        </a:lnSpc>
                        <a:spcAft>
                          <a:spcPts val="1000"/>
                        </a:spcAft>
                      </a:pPr>
                      <a:r>
                        <a:rPr lang="en-IE" sz="2000">
                          <a:latin typeface="Calibri"/>
                          <a:ea typeface="Calibri"/>
                          <a:cs typeface="Times New Roman"/>
                        </a:rPr>
                        <a:t>SP 1.2</a:t>
                      </a:r>
                      <a:endParaRPr lang="en-IE" sz="20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IE" sz="2000">
                          <a:latin typeface="Calibri"/>
                          <a:ea typeface="Calibri"/>
                          <a:cs typeface="Times New Roman"/>
                        </a:rPr>
                        <a:t>Customer constraints on the conduct of verification</a:t>
                      </a:r>
                      <a:endParaRPr lang="en-IE" sz="20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IE" sz="2000" dirty="0">
                          <a:latin typeface="Calibri"/>
                          <a:ea typeface="Calibri"/>
                          <a:cs typeface="Times New Roman"/>
                        </a:rPr>
                        <a:t>DMR</a:t>
                      </a:r>
                      <a:endParaRPr lang="en-IE" sz="20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85845">
                <a:tc>
                  <a:txBody>
                    <a:bodyPr/>
                    <a:lstStyle/>
                    <a:p>
                      <a:pPr>
                        <a:lnSpc>
                          <a:spcPct val="115000"/>
                        </a:lnSpc>
                        <a:spcAft>
                          <a:spcPts val="1000"/>
                        </a:spcAft>
                      </a:pPr>
                      <a:r>
                        <a:rPr lang="en-IE" sz="2000" dirty="0">
                          <a:latin typeface="Calibri"/>
                          <a:ea typeface="Calibri"/>
                          <a:cs typeface="Times New Roman"/>
                        </a:rPr>
                        <a:t>SP 1.2</a:t>
                      </a:r>
                      <a:endParaRPr lang="en-IE" sz="20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IE" sz="2000" dirty="0">
                          <a:latin typeface="Calibri"/>
                          <a:ea typeface="Calibri"/>
                          <a:cs typeface="Times New Roman"/>
                        </a:rPr>
                        <a:t>Customer constraints on the conduct of validation</a:t>
                      </a:r>
                      <a:endParaRPr lang="en-IE" sz="20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IE" sz="2000" dirty="0">
                          <a:latin typeface="Calibri"/>
                          <a:ea typeface="Calibri"/>
                          <a:cs typeface="Times New Roman"/>
                        </a:rPr>
                        <a:t>DMR</a:t>
                      </a:r>
                      <a:endParaRPr lang="en-IE" sz="20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TextBox 5"/>
          <p:cNvSpPr txBox="1"/>
          <p:nvPr/>
        </p:nvSpPr>
        <p:spPr>
          <a:xfrm>
            <a:off x="6429356" y="6000768"/>
            <a:ext cx="2714644" cy="307777"/>
          </a:xfrm>
          <a:prstGeom prst="rect">
            <a:avLst/>
          </a:prstGeom>
          <a:noFill/>
        </p:spPr>
        <p:txBody>
          <a:bodyPr wrap="square" rtlCol="0">
            <a:spAutoFit/>
          </a:bodyPr>
          <a:lstStyle/>
          <a:p>
            <a:pPr marL="0" lvl="4"/>
            <a:r>
              <a:rPr lang="en-US" sz="1400" dirty="0" smtClean="0"/>
              <a:t>Shroff et al., 2011</a:t>
            </a:r>
            <a:endParaRPr lang="en-IE"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E" dirty="0" smtClean="0"/>
              <a:t>RD: SG1 Checklist</a:t>
            </a:r>
            <a:endParaRPr lang="en-IE" dirty="0"/>
          </a:p>
        </p:txBody>
      </p:sp>
      <p:graphicFrame>
        <p:nvGraphicFramePr>
          <p:cNvPr id="6" name="Table 5"/>
          <p:cNvGraphicFramePr>
            <a:graphicFrameLocks noGrp="1"/>
          </p:cNvGraphicFramePr>
          <p:nvPr/>
        </p:nvGraphicFramePr>
        <p:xfrm>
          <a:off x="500034" y="1214422"/>
          <a:ext cx="8501122" cy="4710805"/>
        </p:xfrm>
        <a:graphic>
          <a:graphicData uri="http://schemas.openxmlformats.org/drawingml/2006/table">
            <a:tbl>
              <a:tblPr/>
              <a:tblGrid>
                <a:gridCol w="1416287"/>
                <a:gridCol w="7084835"/>
              </a:tblGrid>
              <a:tr h="773911">
                <a:tc>
                  <a:txBody>
                    <a:bodyPr/>
                    <a:lstStyle/>
                    <a:p>
                      <a:pPr>
                        <a:lnSpc>
                          <a:spcPct val="115000"/>
                        </a:lnSpc>
                        <a:spcAft>
                          <a:spcPts val="1000"/>
                        </a:spcAft>
                      </a:pPr>
                      <a:r>
                        <a:rPr lang="en-IE" sz="2400" dirty="0">
                          <a:latin typeface="Calibri"/>
                          <a:ea typeface="Calibri"/>
                          <a:cs typeface="Times New Roman"/>
                        </a:rPr>
                        <a:t>SP 1.1</a:t>
                      </a:r>
                      <a:endParaRPr lang="en-IE" sz="2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590">
                        <a:lnSpc>
                          <a:spcPct val="115000"/>
                        </a:lnSpc>
                        <a:spcAft>
                          <a:spcPts val="1000"/>
                        </a:spcAft>
                      </a:pPr>
                      <a:r>
                        <a:rPr lang="en-IE" sz="2400" dirty="0">
                          <a:latin typeface="Calibri"/>
                          <a:ea typeface="Calibri"/>
                          <a:cs typeface="Times New Roman"/>
                        </a:rPr>
                        <a:t>Are stakeholder needs being recorded?</a:t>
                      </a:r>
                      <a:endParaRPr lang="en-IE" sz="2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3911">
                <a:tc>
                  <a:txBody>
                    <a:bodyPr/>
                    <a:lstStyle/>
                    <a:p>
                      <a:pPr>
                        <a:lnSpc>
                          <a:spcPct val="115000"/>
                        </a:lnSpc>
                        <a:spcAft>
                          <a:spcPts val="1000"/>
                        </a:spcAft>
                      </a:pPr>
                      <a:r>
                        <a:rPr lang="en-IE" sz="2400">
                          <a:latin typeface="Calibri"/>
                          <a:ea typeface="Calibri"/>
                          <a:cs typeface="Times New Roman"/>
                        </a:rPr>
                        <a:t>SP 1.1</a:t>
                      </a:r>
                      <a:endParaRPr lang="en-IE" sz="24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590">
                        <a:lnSpc>
                          <a:spcPct val="115000"/>
                        </a:lnSpc>
                        <a:spcAft>
                          <a:spcPts val="1000"/>
                        </a:spcAft>
                      </a:pPr>
                      <a:r>
                        <a:rPr lang="en-IE" sz="2400">
                          <a:latin typeface="Calibri"/>
                          <a:ea typeface="Calibri"/>
                          <a:cs typeface="Times New Roman"/>
                        </a:rPr>
                        <a:t>Have business goals being documented?</a:t>
                      </a:r>
                      <a:endParaRPr lang="en-IE" sz="24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3911">
                <a:tc>
                  <a:txBody>
                    <a:bodyPr/>
                    <a:lstStyle/>
                    <a:p>
                      <a:pPr>
                        <a:lnSpc>
                          <a:spcPct val="115000"/>
                        </a:lnSpc>
                        <a:spcAft>
                          <a:spcPts val="1000"/>
                        </a:spcAft>
                      </a:pPr>
                      <a:r>
                        <a:rPr lang="en-IE" sz="2400">
                          <a:latin typeface="Calibri"/>
                          <a:ea typeface="Calibri"/>
                          <a:cs typeface="Times New Roman"/>
                        </a:rPr>
                        <a:t>SP 1.1</a:t>
                      </a:r>
                      <a:endParaRPr lang="en-IE" sz="24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590">
                        <a:lnSpc>
                          <a:spcPct val="115000"/>
                        </a:lnSpc>
                        <a:spcAft>
                          <a:spcPts val="1000"/>
                        </a:spcAft>
                      </a:pPr>
                      <a:r>
                        <a:rPr lang="en-IE" sz="2400">
                          <a:latin typeface="Calibri"/>
                          <a:ea typeface="Calibri"/>
                          <a:cs typeface="Times New Roman"/>
                        </a:rPr>
                        <a:t>Have any relevant legal requirements been elicited?</a:t>
                      </a:r>
                      <a:endParaRPr lang="en-IE" sz="24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7824">
                <a:tc>
                  <a:txBody>
                    <a:bodyPr/>
                    <a:lstStyle/>
                    <a:p>
                      <a:pPr>
                        <a:lnSpc>
                          <a:spcPct val="115000"/>
                        </a:lnSpc>
                        <a:spcAft>
                          <a:spcPts val="1000"/>
                        </a:spcAft>
                      </a:pPr>
                      <a:r>
                        <a:rPr lang="en-IE" sz="2400">
                          <a:latin typeface="Calibri"/>
                          <a:ea typeface="Calibri"/>
                          <a:cs typeface="Times New Roman"/>
                        </a:rPr>
                        <a:t>SP 1.2</a:t>
                      </a:r>
                      <a:endParaRPr lang="en-IE" sz="24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590">
                        <a:lnSpc>
                          <a:spcPct val="115000"/>
                        </a:lnSpc>
                        <a:spcAft>
                          <a:spcPts val="1000"/>
                        </a:spcAft>
                      </a:pPr>
                      <a:r>
                        <a:rPr lang="en-IE" sz="2400">
                          <a:latin typeface="Calibri"/>
                          <a:ea typeface="Calibri"/>
                          <a:cs typeface="Times New Roman"/>
                        </a:rPr>
                        <a:t>Is there any missing information which at the end of the requirements consolidation which needs to be addressed? There should be none.</a:t>
                      </a:r>
                      <a:endParaRPr lang="en-IE" sz="24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3911">
                <a:tc>
                  <a:txBody>
                    <a:bodyPr/>
                    <a:lstStyle/>
                    <a:p>
                      <a:pPr>
                        <a:lnSpc>
                          <a:spcPct val="115000"/>
                        </a:lnSpc>
                        <a:spcAft>
                          <a:spcPts val="1000"/>
                        </a:spcAft>
                      </a:pPr>
                      <a:r>
                        <a:rPr lang="en-IE" sz="2400">
                          <a:latin typeface="Calibri"/>
                          <a:ea typeface="Calibri"/>
                          <a:cs typeface="Times New Roman"/>
                        </a:rPr>
                        <a:t>SP 1.2</a:t>
                      </a:r>
                      <a:endParaRPr lang="en-IE" sz="24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590">
                        <a:lnSpc>
                          <a:spcPct val="115000"/>
                        </a:lnSpc>
                        <a:spcAft>
                          <a:spcPts val="1000"/>
                        </a:spcAft>
                      </a:pPr>
                      <a:r>
                        <a:rPr lang="en-IE" sz="2400" dirty="0">
                          <a:latin typeface="Calibri"/>
                          <a:ea typeface="Calibri"/>
                          <a:cs typeface="Times New Roman"/>
                        </a:rPr>
                        <a:t>Are all conflicts resolved, and the decisions and reasoning documented?</a:t>
                      </a:r>
                      <a:endParaRPr lang="en-IE" sz="2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15082" y="1142984"/>
            <a:ext cx="9159082" cy="5080852"/>
          </a:xfrm>
          <a:prstGeom prst="rect">
            <a:avLst/>
          </a:prstGeom>
          <a:noFill/>
          <a:ln w="9525">
            <a:noFill/>
            <a:miter lim="800000"/>
            <a:headEnd/>
            <a:tailEnd/>
          </a:ln>
          <a:effectLst/>
        </p:spPr>
      </p:pic>
      <p:sp>
        <p:nvSpPr>
          <p:cNvPr id="3" name="Rectangle 4"/>
          <p:cNvSpPr>
            <a:spLocks noGrp="1" noChangeArrowheads="1"/>
          </p:cNvSpPr>
          <p:nvPr>
            <p:ph type="title"/>
          </p:nvPr>
        </p:nvSpPr>
        <p:spPr>
          <a:xfrm>
            <a:off x="3357563" y="0"/>
            <a:ext cx="5500687" cy="857250"/>
          </a:xfrm>
        </p:spPr>
        <p:txBody>
          <a:bodyPr>
            <a:normAutofit/>
          </a:bodyPr>
          <a:lstStyle/>
          <a:p>
            <a:pPr eaLnBrk="1" hangingPunct="1"/>
            <a:r>
              <a:rPr lang="en-IE" dirty="0" smtClean="0"/>
              <a:t>Risk Management</a:t>
            </a:r>
            <a:endParaRPr lang="en-GB" sz="2000" dirty="0" smtClean="0"/>
          </a:p>
        </p:txBody>
      </p:sp>
      <p:sp>
        <p:nvSpPr>
          <p:cNvPr id="5" name="Oval 4"/>
          <p:cNvSpPr/>
          <p:nvPr/>
        </p:nvSpPr>
        <p:spPr>
          <a:xfrm>
            <a:off x="2928926" y="5500702"/>
            <a:ext cx="5429288" cy="857256"/>
          </a:xfrm>
          <a:prstGeom prst="ellipse">
            <a:avLst/>
          </a:prstGeom>
          <a:noFill/>
          <a:ln w="603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Box 5"/>
          <p:cNvSpPr txBox="1"/>
          <p:nvPr/>
        </p:nvSpPr>
        <p:spPr>
          <a:xfrm>
            <a:off x="0" y="6072206"/>
            <a:ext cx="2714644" cy="307777"/>
          </a:xfrm>
          <a:prstGeom prst="rect">
            <a:avLst/>
          </a:prstGeom>
          <a:noFill/>
        </p:spPr>
        <p:txBody>
          <a:bodyPr wrap="square" rtlCol="0">
            <a:spAutoFit/>
          </a:bodyPr>
          <a:lstStyle/>
          <a:p>
            <a:pPr marL="0" lvl="4"/>
            <a:r>
              <a:rPr lang="en-US" sz="1400" dirty="0" smtClean="0"/>
              <a:t>McCaffery et al., 2010</a:t>
            </a:r>
            <a:endParaRPr lang="en-IE"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dirty="0" smtClean="0"/>
              <a:t>Specific Industry Example: </a:t>
            </a:r>
            <a:br>
              <a:rPr lang="en-US" dirty="0" smtClean="0"/>
            </a:br>
            <a:r>
              <a:rPr lang="en-US" dirty="0" smtClean="0"/>
              <a:t>Health Information Systems</a:t>
            </a:r>
            <a:endParaRPr lang="en-GB" dirty="0"/>
          </a:p>
        </p:txBody>
      </p:sp>
      <p:sp>
        <p:nvSpPr>
          <p:cNvPr id="90115" name="Rectangle 3"/>
          <p:cNvSpPr>
            <a:spLocks noGrp="1" noChangeArrowheads="1"/>
          </p:cNvSpPr>
          <p:nvPr>
            <p:ph type="body" idx="1"/>
          </p:nvPr>
        </p:nvSpPr>
        <p:spPr/>
        <p:txBody>
          <a:bodyPr/>
          <a:lstStyle/>
          <a:p>
            <a:r>
              <a:rPr lang="en-US" dirty="0"/>
              <a:t>Do the Regulatory/Certification bodies need to </a:t>
            </a:r>
            <a:r>
              <a:rPr lang="en-US" dirty="0" smtClean="0"/>
              <a:t>review/approve your product?</a:t>
            </a:r>
          </a:p>
          <a:p>
            <a:pPr lvl="1"/>
            <a:r>
              <a:rPr lang="en-IE" dirty="0" smtClean="0"/>
              <a:t>Medical Devices</a:t>
            </a:r>
          </a:p>
          <a:p>
            <a:pPr lvl="1"/>
            <a:r>
              <a:rPr lang="en-IE" dirty="0" smtClean="0"/>
              <a:t>e-Health – Health Information Systems</a:t>
            </a:r>
          </a:p>
          <a:p>
            <a:pPr lvl="1"/>
            <a:r>
              <a:rPr lang="en-IE" dirty="0" smtClean="0"/>
              <a:t>Automotive Systems</a:t>
            </a:r>
          </a:p>
          <a:p>
            <a:pPr lvl="1"/>
            <a:r>
              <a:rPr lang="en-IE" dirty="0" smtClean="0"/>
              <a:t>Financial Information Systems</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type="body" idx="1"/>
          </p:nvPr>
        </p:nvSpPr>
        <p:spPr/>
        <p:txBody>
          <a:bodyPr/>
          <a:lstStyle/>
          <a:p>
            <a:r>
              <a:rPr lang="en-IE" dirty="0" smtClean="0"/>
              <a:t>How can you ensure that the processes you implement will work in a Global environment?</a:t>
            </a:r>
          </a:p>
          <a:p>
            <a:endParaRPr lang="en-IE" dirty="0" smtClean="0"/>
          </a:p>
          <a:p>
            <a:r>
              <a:rPr lang="en-IE" dirty="0" smtClean="0"/>
              <a:t>Local processes are not global processes!</a:t>
            </a:r>
          </a:p>
          <a:p>
            <a:endParaRPr lang="en-US" dirty="0"/>
          </a:p>
        </p:txBody>
      </p:sp>
      <p:sp>
        <p:nvSpPr>
          <p:cNvPr id="6" name="Rectangle 2"/>
          <p:cNvSpPr txBox="1">
            <a:spLocks noChangeArrowheads="1"/>
          </p:cNvSpPr>
          <p:nvPr/>
        </p:nvSpPr>
        <p:spPr bwMode="auto">
          <a:xfrm>
            <a:off x="3643313" y="0"/>
            <a:ext cx="5500687"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chemeClr val="bg1"/>
                </a:solidFill>
                <a:effectLst/>
                <a:uLnTx/>
                <a:uFillTx/>
                <a:latin typeface="+mj-lt"/>
                <a:ea typeface="ヒラギノ角ゴ Pro W3" charset="-128"/>
                <a:cs typeface="ヒラギノ角ゴ Pro W3" charset="-128"/>
              </a:rPr>
              <a:t>Specific Environment Example: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chemeClr val="bg1"/>
                </a:solidFill>
                <a:effectLst/>
                <a:uLnTx/>
                <a:uFillTx/>
                <a:latin typeface="+mj-lt"/>
                <a:ea typeface="ヒラギノ角ゴ Pro W3" charset="-128"/>
                <a:cs typeface="ヒラギノ角ゴ Pro W3" charset="-128"/>
              </a:rPr>
              <a:t>Global Software Development</a:t>
            </a:r>
            <a:endParaRPr kumimoji="0" lang="en-GB" sz="2400" b="1" i="0" u="none" strike="noStrike" kern="1200" cap="none" spc="0" normalizeH="0" baseline="0" noProof="0" dirty="0">
              <a:ln>
                <a:noFill/>
              </a:ln>
              <a:solidFill>
                <a:schemeClr val="bg1"/>
              </a:solidFill>
              <a:effectLst/>
              <a:uLnTx/>
              <a:uFillTx/>
              <a:latin typeface="+mj-lt"/>
              <a:ea typeface="ヒラギノ角ゴ Pro W3" charset="-128"/>
              <a:cs typeface="ヒラギノ角ゴ Pro W3" charset="-128"/>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IE" dirty="0" smtClean="0"/>
              <a:t>What </a:t>
            </a:r>
            <a:r>
              <a:rPr lang="en-IE" smtClean="0"/>
              <a:t>happens in </a:t>
            </a:r>
            <a:br>
              <a:rPr lang="en-IE" smtClean="0"/>
            </a:br>
            <a:r>
              <a:rPr lang="en-IE" smtClean="0"/>
              <a:t>Global </a:t>
            </a:r>
            <a:r>
              <a:rPr lang="en-IE" dirty="0" smtClean="0"/>
              <a:t>Software Development? </a:t>
            </a:r>
          </a:p>
        </p:txBody>
      </p:sp>
      <p:pic>
        <p:nvPicPr>
          <p:cNvPr id="4" name="Picture 3" descr="globe communication distant.jpg"/>
          <p:cNvPicPr>
            <a:picLocks noChangeAspect="1"/>
          </p:cNvPicPr>
          <p:nvPr/>
        </p:nvPicPr>
        <p:blipFill>
          <a:blip r:embed="rId3"/>
          <a:srcRect/>
          <a:stretch>
            <a:fillRect/>
          </a:stretch>
        </p:blipFill>
        <p:spPr bwMode="auto">
          <a:xfrm>
            <a:off x="457200" y="1219200"/>
            <a:ext cx="2667000" cy="2667000"/>
          </a:xfrm>
          <a:prstGeom prst="rect">
            <a:avLst/>
          </a:prstGeom>
          <a:noFill/>
          <a:ln w="9525">
            <a:noFill/>
            <a:miter lim="800000"/>
            <a:headEnd/>
            <a:tailEnd/>
          </a:ln>
        </p:spPr>
      </p:pic>
      <p:pic>
        <p:nvPicPr>
          <p:cNvPr id="8" name="Content Placeholder 7" descr="language ambiguity.jpg"/>
          <p:cNvPicPr>
            <a:picLocks noGrp="1" noChangeAspect="1"/>
          </p:cNvPicPr>
          <p:nvPr>
            <p:ph idx="1"/>
          </p:nvPr>
        </p:nvPicPr>
        <p:blipFill>
          <a:blip r:embed="rId4"/>
          <a:srcRect/>
          <a:stretch>
            <a:fillRect/>
          </a:stretch>
        </p:blipFill>
        <p:spPr>
          <a:xfrm>
            <a:off x="3733800" y="1066800"/>
            <a:ext cx="5410200" cy="4895850"/>
          </a:xfrm>
        </p:spPr>
      </p:pic>
      <p:pic>
        <p:nvPicPr>
          <p:cNvPr id="9" name="Picture 8" descr="cultural differences.jpg"/>
          <p:cNvPicPr>
            <a:picLocks noChangeAspect="1"/>
          </p:cNvPicPr>
          <p:nvPr/>
        </p:nvPicPr>
        <p:blipFill>
          <a:blip r:embed="rId5"/>
          <a:srcRect/>
          <a:stretch>
            <a:fillRect/>
          </a:stretch>
        </p:blipFill>
        <p:spPr bwMode="auto">
          <a:xfrm>
            <a:off x="609600" y="1600200"/>
            <a:ext cx="3208338" cy="2895600"/>
          </a:xfrm>
          <a:prstGeom prst="rect">
            <a:avLst/>
          </a:prstGeom>
          <a:noFill/>
          <a:ln w="9525">
            <a:noFill/>
            <a:miter lim="800000"/>
            <a:headEnd/>
            <a:tailEnd/>
          </a:ln>
        </p:spPr>
      </p:pic>
      <p:pic>
        <p:nvPicPr>
          <p:cNvPr id="10" name="Picture 9" descr="finger pose different meanings.gif"/>
          <p:cNvPicPr>
            <a:picLocks noChangeAspect="1"/>
          </p:cNvPicPr>
          <p:nvPr/>
        </p:nvPicPr>
        <p:blipFill>
          <a:blip r:embed="rId6"/>
          <a:srcRect/>
          <a:stretch>
            <a:fillRect/>
          </a:stretch>
        </p:blipFill>
        <p:spPr bwMode="auto">
          <a:xfrm>
            <a:off x="5029200" y="1143000"/>
            <a:ext cx="4114800" cy="3086100"/>
          </a:xfrm>
          <a:prstGeom prst="rect">
            <a:avLst/>
          </a:prstGeom>
          <a:noFill/>
          <a:ln w="9525">
            <a:noFill/>
            <a:miter lim="800000"/>
            <a:headEnd/>
            <a:tailEnd/>
          </a:ln>
        </p:spPr>
      </p:pic>
      <p:pic>
        <p:nvPicPr>
          <p:cNvPr id="11" name="Picture 10" descr="group working at terminal.jpg"/>
          <p:cNvPicPr>
            <a:picLocks noChangeAspect="1"/>
          </p:cNvPicPr>
          <p:nvPr/>
        </p:nvPicPr>
        <p:blipFill>
          <a:blip r:embed="rId7"/>
          <a:srcRect/>
          <a:stretch>
            <a:fillRect/>
          </a:stretch>
        </p:blipFill>
        <p:spPr bwMode="auto">
          <a:xfrm>
            <a:off x="381000" y="1600200"/>
            <a:ext cx="5322888" cy="4114800"/>
          </a:xfrm>
          <a:prstGeom prst="rect">
            <a:avLst/>
          </a:prstGeom>
          <a:noFill/>
          <a:ln w="9525">
            <a:noFill/>
            <a:miter lim="800000"/>
            <a:headEnd/>
            <a:tailEnd/>
          </a:ln>
        </p:spPr>
      </p:pic>
      <p:pic>
        <p:nvPicPr>
          <p:cNvPr id="12" name="Picture 11" descr="sleep and clock.jpg"/>
          <p:cNvPicPr>
            <a:picLocks noChangeAspect="1"/>
          </p:cNvPicPr>
          <p:nvPr/>
        </p:nvPicPr>
        <p:blipFill>
          <a:blip r:embed="rId8"/>
          <a:srcRect/>
          <a:stretch>
            <a:fillRect/>
          </a:stretch>
        </p:blipFill>
        <p:spPr bwMode="auto">
          <a:xfrm>
            <a:off x="3200400" y="2590800"/>
            <a:ext cx="5638800" cy="3606800"/>
          </a:xfrm>
          <a:prstGeom prst="rect">
            <a:avLst/>
          </a:prstGeom>
          <a:noFill/>
          <a:ln w="9525">
            <a:noFill/>
            <a:miter lim="800000"/>
            <a:headEnd/>
            <a:tailEnd/>
          </a:ln>
        </p:spPr>
      </p:pic>
      <p:sp>
        <p:nvSpPr>
          <p:cNvPr id="16" name="TextBox 15"/>
          <p:cNvSpPr txBox="1">
            <a:spLocks noChangeArrowheads="1"/>
          </p:cNvSpPr>
          <p:nvPr/>
        </p:nvSpPr>
        <p:spPr bwMode="auto">
          <a:xfrm>
            <a:off x="3886200" y="3048000"/>
            <a:ext cx="4495800" cy="646113"/>
          </a:xfrm>
          <a:prstGeom prst="rect">
            <a:avLst/>
          </a:prstGeom>
          <a:noFill/>
          <a:ln w="9525">
            <a:noFill/>
            <a:miter lim="800000"/>
            <a:headEnd/>
            <a:tailEnd/>
          </a:ln>
        </p:spPr>
        <p:txBody>
          <a:bodyPr>
            <a:spAutoFit/>
          </a:bodyPr>
          <a:lstStyle/>
          <a:p>
            <a:r>
              <a:rPr lang="en-IE" sz="3600" dirty="0"/>
              <a:t>Geographic Distance</a:t>
            </a:r>
          </a:p>
        </p:txBody>
      </p:sp>
      <p:sp>
        <p:nvSpPr>
          <p:cNvPr id="17" name="TextBox 16"/>
          <p:cNvSpPr txBox="1">
            <a:spLocks noChangeArrowheads="1"/>
          </p:cNvSpPr>
          <p:nvPr/>
        </p:nvSpPr>
        <p:spPr bwMode="auto">
          <a:xfrm>
            <a:off x="357158" y="4071942"/>
            <a:ext cx="4495800" cy="646113"/>
          </a:xfrm>
          <a:prstGeom prst="rect">
            <a:avLst/>
          </a:prstGeom>
          <a:noFill/>
          <a:ln w="9525">
            <a:noFill/>
            <a:miter lim="800000"/>
            <a:headEnd/>
            <a:tailEnd/>
          </a:ln>
        </p:spPr>
        <p:txBody>
          <a:bodyPr>
            <a:spAutoFit/>
          </a:bodyPr>
          <a:lstStyle/>
          <a:p>
            <a:r>
              <a:rPr lang="en-IE" sz="3600" dirty="0"/>
              <a:t>Linguistic Distance</a:t>
            </a:r>
          </a:p>
        </p:txBody>
      </p:sp>
      <p:sp>
        <p:nvSpPr>
          <p:cNvPr id="18" name="TextBox 17"/>
          <p:cNvSpPr txBox="1">
            <a:spLocks noChangeArrowheads="1"/>
          </p:cNvSpPr>
          <p:nvPr/>
        </p:nvSpPr>
        <p:spPr bwMode="auto">
          <a:xfrm>
            <a:off x="2590800" y="5105400"/>
            <a:ext cx="4495800" cy="646113"/>
          </a:xfrm>
          <a:prstGeom prst="rect">
            <a:avLst/>
          </a:prstGeom>
          <a:noFill/>
          <a:ln w="9525">
            <a:noFill/>
            <a:miter lim="800000"/>
            <a:headEnd/>
            <a:tailEnd/>
          </a:ln>
        </p:spPr>
        <p:txBody>
          <a:bodyPr>
            <a:spAutoFit/>
          </a:bodyPr>
          <a:lstStyle/>
          <a:p>
            <a:r>
              <a:rPr lang="en-IE" sz="3600"/>
              <a:t>Cultural Distance</a:t>
            </a:r>
          </a:p>
        </p:txBody>
      </p:sp>
      <p:sp>
        <p:nvSpPr>
          <p:cNvPr id="19" name="TextBox 18"/>
          <p:cNvSpPr txBox="1">
            <a:spLocks noChangeArrowheads="1"/>
          </p:cNvSpPr>
          <p:nvPr/>
        </p:nvSpPr>
        <p:spPr bwMode="auto">
          <a:xfrm>
            <a:off x="304800" y="5562600"/>
            <a:ext cx="4038600" cy="646113"/>
          </a:xfrm>
          <a:prstGeom prst="rect">
            <a:avLst/>
          </a:prstGeom>
          <a:solidFill>
            <a:schemeClr val="bg1"/>
          </a:solidFill>
          <a:ln w="9525">
            <a:noFill/>
            <a:miter lim="800000"/>
            <a:headEnd/>
            <a:tailEnd/>
          </a:ln>
        </p:spPr>
        <p:txBody>
          <a:bodyPr>
            <a:spAutoFit/>
          </a:bodyPr>
          <a:lstStyle/>
          <a:p>
            <a:r>
              <a:rPr lang="en-IE" sz="3600"/>
              <a:t>Temporal Distance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xit" presetSubtype="4" fill="hold" nodeType="clickEffect">
                                  <p:stCondLst>
                                    <p:cond delay="0"/>
                                  </p:stCondLst>
                                  <p:childTnLst>
                                    <p:anim calcmode="lin" valueType="num">
                                      <p:cBhvr additive="base">
                                        <p:cTn id="17" dur="500"/>
                                        <p:tgtEl>
                                          <p:spTgt spid="4"/>
                                        </p:tgtEl>
                                        <p:attrNameLst>
                                          <p:attrName>ppt_x</p:attrName>
                                        </p:attrNameLst>
                                      </p:cBhvr>
                                      <p:tavLst>
                                        <p:tav tm="0">
                                          <p:val>
                                            <p:strVal val="ppt_x"/>
                                          </p:val>
                                        </p:tav>
                                        <p:tav tm="100000">
                                          <p:val>
                                            <p:strVal val="ppt_x"/>
                                          </p:val>
                                        </p:tav>
                                      </p:tavLst>
                                    </p:anim>
                                    <p:anim calcmode="lin" valueType="num">
                                      <p:cBhvr additive="base">
                                        <p:cTn id="18" dur="500"/>
                                        <p:tgtEl>
                                          <p:spTgt spid="4"/>
                                        </p:tgtEl>
                                        <p:attrNameLst>
                                          <p:attrName>ppt_y</p:attrName>
                                        </p:attrNameLst>
                                      </p:cBhvr>
                                      <p:tavLst>
                                        <p:tav tm="0">
                                          <p:val>
                                            <p:strVal val="ppt_y"/>
                                          </p:val>
                                        </p:tav>
                                        <p:tav tm="100000">
                                          <p:val>
                                            <p:strVal val="1+ppt_h/2"/>
                                          </p:val>
                                        </p:tav>
                                      </p:tavLst>
                                    </p:anim>
                                    <p:set>
                                      <p:cBhvr>
                                        <p:cTn id="19" dur="1" fill="hold">
                                          <p:stCondLst>
                                            <p:cond delay="499"/>
                                          </p:stCondLst>
                                        </p:cTn>
                                        <p:tgtEl>
                                          <p:spTgt spid="4"/>
                                        </p:tgtEl>
                                        <p:attrNameLst>
                                          <p:attrName>style.visibility</p:attrName>
                                        </p:attrNameLst>
                                      </p:cBhvr>
                                      <p:to>
                                        <p:strVal val="hidden"/>
                                      </p:to>
                                    </p:set>
                                  </p:childTnLst>
                                </p:cTn>
                              </p:par>
                              <p:par>
                                <p:cTn id="20" presetID="2" presetClass="exit" presetSubtype="4" fill="hold" grpId="1" nodeType="withEffect">
                                  <p:stCondLst>
                                    <p:cond delay="0"/>
                                  </p:stCondLst>
                                  <p:childTnLst>
                                    <p:anim calcmode="lin" valueType="num">
                                      <p:cBhvr additive="base">
                                        <p:cTn id="21" dur="500"/>
                                        <p:tgtEl>
                                          <p:spTgt spid="16"/>
                                        </p:tgtEl>
                                        <p:attrNameLst>
                                          <p:attrName>ppt_x</p:attrName>
                                        </p:attrNameLst>
                                      </p:cBhvr>
                                      <p:tavLst>
                                        <p:tav tm="0">
                                          <p:val>
                                            <p:strVal val="ppt_x"/>
                                          </p:val>
                                        </p:tav>
                                        <p:tav tm="100000">
                                          <p:val>
                                            <p:strVal val="ppt_x"/>
                                          </p:val>
                                        </p:tav>
                                      </p:tavLst>
                                    </p:anim>
                                    <p:anim calcmode="lin" valueType="num">
                                      <p:cBhvr additive="base">
                                        <p:cTn id="22" dur="500"/>
                                        <p:tgtEl>
                                          <p:spTgt spid="16"/>
                                        </p:tgtEl>
                                        <p:attrNameLst>
                                          <p:attrName>ppt_y</p:attrName>
                                        </p:attrNameLst>
                                      </p:cBhvr>
                                      <p:tavLst>
                                        <p:tav tm="0">
                                          <p:val>
                                            <p:strVal val="ppt_y"/>
                                          </p:val>
                                        </p:tav>
                                        <p:tav tm="100000">
                                          <p:val>
                                            <p:strVal val="1+ppt_h/2"/>
                                          </p:val>
                                        </p:tav>
                                      </p:tavLst>
                                    </p:anim>
                                    <p:set>
                                      <p:cBhvr>
                                        <p:cTn id="23" dur="1" fill="hold">
                                          <p:stCondLst>
                                            <p:cond delay="499"/>
                                          </p:stCondLst>
                                        </p:cTn>
                                        <p:tgtEl>
                                          <p:spTgt spid="16"/>
                                        </p:tgtEl>
                                        <p:attrNameLst>
                                          <p:attrName>style.visibility</p:attrName>
                                        </p:attrNameLst>
                                      </p:cBhvr>
                                      <p:to>
                                        <p:strVal val="hidden"/>
                                      </p:to>
                                    </p:set>
                                  </p:childTnLst>
                                </p:cTn>
                              </p:par>
                              <p:par>
                                <p:cTn id="24" presetID="2" presetClass="entr" presetSubtype="4"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500"/>
                            </p:stCondLst>
                            <p:childTnLst>
                              <p:par>
                                <p:cTn id="29" presetID="2" presetClass="entr" presetSubtype="4"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nodeType="clickEffect">
                                  <p:stCondLst>
                                    <p:cond delay="0"/>
                                  </p:stCondLst>
                                  <p:childTnLst>
                                    <p:anim calcmode="lin" valueType="num">
                                      <p:cBhvr additive="base">
                                        <p:cTn id="36" dur="500"/>
                                        <p:tgtEl>
                                          <p:spTgt spid="8"/>
                                        </p:tgtEl>
                                        <p:attrNameLst>
                                          <p:attrName>ppt_x</p:attrName>
                                        </p:attrNameLst>
                                      </p:cBhvr>
                                      <p:tavLst>
                                        <p:tav tm="0">
                                          <p:val>
                                            <p:strVal val="ppt_x"/>
                                          </p:val>
                                        </p:tav>
                                        <p:tav tm="100000">
                                          <p:val>
                                            <p:strVal val="ppt_x"/>
                                          </p:val>
                                        </p:tav>
                                      </p:tavLst>
                                    </p:anim>
                                    <p:anim calcmode="lin" valueType="num">
                                      <p:cBhvr additive="base">
                                        <p:cTn id="37" dur="500"/>
                                        <p:tgtEl>
                                          <p:spTgt spid="8"/>
                                        </p:tgtEl>
                                        <p:attrNameLst>
                                          <p:attrName>ppt_y</p:attrName>
                                        </p:attrNameLst>
                                      </p:cBhvr>
                                      <p:tavLst>
                                        <p:tav tm="0">
                                          <p:val>
                                            <p:strVal val="ppt_y"/>
                                          </p:val>
                                        </p:tav>
                                        <p:tav tm="100000">
                                          <p:val>
                                            <p:strVal val="1+ppt_h/2"/>
                                          </p:val>
                                        </p:tav>
                                      </p:tavLst>
                                    </p:anim>
                                    <p:set>
                                      <p:cBhvr>
                                        <p:cTn id="38" dur="1" fill="hold">
                                          <p:stCondLst>
                                            <p:cond delay="499"/>
                                          </p:stCondLst>
                                        </p:cTn>
                                        <p:tgtEl>
                                          <p:spTgt spid="8"/>
                                        </p:tgtEl>
                                        <p:attrNameLst>
                                          <p:attrName>style.visibility</p:attrName>
                                        </p:attrNameLst>
                                      </p:cBhvr>
                                      <p:to>
                                        <p:strVal val="hidden"/>
                                      </p:to>
                                    </p:set>
                                  </p:childTnLst>
                                </p:cTn>
                              </p:par>
                              <p:par>
                                <p:cTn id="39" presetID="2" presetClass="exit" presetSubtype="4" fill="hold" grpId="1" nodeType="withEffect">
                                  <p:stCondLst>
                                    <p:cond delay="0"/>
                                  </p:stCondLst>
                                  <p:childTnLst>
                                    <p:anim calcmode="lin" valueType="num">
                                      <p:cBhvr additive="base">
                                        <p:cTn id="40" dur="500"/>
                                        <p:tgtEl>
                                          <p:spTgt spid="17"/>
                                        </p:tgtEl>
                                        <p:attrNameLst>
                                          <p:attrName>ppt_x</p:attrName>
                                        </p:attrNameLst>
                                      </p:cBhvr>
                                      <p:tavLst>
                                        <p:tav tm="0">
                                          <p:val>
                                            <p:strVal val="ppt_x"/>
                                          </p:val>
                                        </p:tav>
                                        <p:tav tm="100000">
                                          <p:val>
                                            <p:strVal val="ppt_x"/>
                                          </p:val>
                                        </p:tav>
                                      </p:tavLst>
                                    </p:anim>
                                    <p:anim calcmode="lin" valueType="num">
                                      <p:cBhvr additive="base">
                                        <p:cTn id="41" dur="500"/>
                                        <p:tgtEl>
                                          <p:spTgt spid="17"/>
                                        </p:tgtEl>
                                        <p:attrNameLst>
                                          <p:attrName>ppt_y</p:attrName>
                                        </p:attrNameLst>
                                      </p:cBhvr>
                                      <p:tavLst>
                                        <p:tav tm="0">
                                          <p:val>
                                            <p:strVal val="ppt_y"/>
                                          </p:val>
                                        </p:tav>
                                        <p:tav tm="100000">
                                          <p:val>
                                            <p:strVal val="1+ppt_h/2"/>
                                          </p:val>
                                        </p:tav>
                                      </p:tavLst>
                                    </p:anim>
                                    <p:set>
                                      <p:cBhvr>
                                        <p:cTn id="42" dur="1" fill="hold">
                                          <p:stCondLst>
                                            <p:cond delay="499"/>
                                          </p:stCondLst>
                                        </p:cTn>
                                        <p:tgtEl>
                                          <p:spTgt spid="17"/>
                                        </p:tgtEl>
                                        <p:attrNameLst>
                                          <p:attrName>style.visibility</p:attrName>
                                        </p:attrNameLst>
                                      </p:cBhvr>
                                      <p:to>
                                        <p:strVal val="hidden"/>
                                      </p:to>
                                    </p:set>
                                  </p:childTnLst>
                                </p:cTn>
                              </p:par>
                              <p:par>
                                <p:cTn id="43" presetID="2" presetClass="entr" presetSubtype="4"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par>
                          <p:cTn id="51" fill="hold">
                            <p:stCondLst>
                              <p:cond delay="500"/>
                            </p:stCondLst>
                            <p:childTnLst>
                              <p:par>
                                <p:cTn id="52" presetID="2" presetClass="entr" presetSubtype="4"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fill="hold"/>
                                        <p:tgtEl>
                                          <p:spTgt spid="18"/>
                                        </p:tgtEl>
                                        <p:attrNameLst>
                                          <p:attrName>ppt_x</p:attrName>
                                        </p:attrNameLst>
                                      </p:cBhvr>
                                      <p:tavLst>
                                        <p:tav tm="0">
                                          <p:val>
                                            <p:strVal val="#ppt_x"/>
                                          </p:val>
                                        </p:tav>
                                        <p:tav tm="100000">
                                          <p:val>
                                            <p:strVal val="#ppt_x"/>
                                          </p:val>
                                        </p:tav>
                                      </p:tavLst>
                                    </p:anim>
                                    <p:anim calcmode="lin" valueType="num">
                                      <p:cBhvr additive="base">
                                        <p:cTn id="55"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xit" presetSubtype="4" fill="hold" nodeType="clickEffect">
                                  <p:stCondLst>
                                    <p:cond delay="0"/>
                                  </p:stCondLst>
                                  <p:childTnLst>
                                    <p:anim calcmode="lin" valueType="num">
                                      <p:cBhvr additive="base">
                                        <p:cTn id="59" dur="500"/>
                                        <p:tgtEl>
                                          <p:spTgt spid="9"/>
                                        </p:tgtEl>
                                        <p:attrNameLst>
                                          <p:attrName>ppt_x</p:attrName>
                                        </p:attrNameLst>
                                      </p:cBhvr>
                                      <p:tavLst>
                                        <p:tav tm="0">
                                          <p:val>
                                            <p:strVal val="ppt_x"/>
                                          </p:val>
                                        </p:tav>
                                        <p:tav tm="100000">
                                          <p:val>
                                            <p:strVal val="ppt_x"/>
                                          </p:val>
                                        </p:tav>
                                      </p:tavLst>
                                    </p:anim>
                                    <p:anim calcmode="lin" valueType="num">
                                      <p:cBhvr additive="base">
                                        <p:cTn id="60" dur="500"/>
                                        <p:tgtEl>
                                          <p:spTgt spid="9"/>
                                        </p:tgtEl>
                                        <p:attrNameLst>
                                          <p:attrName>ppt_y</p:attrName>
                                        </p:attrNameLst>
                                      </p:cBhvr>
                                      <p:tavLst>
                                        <p:tav tm="0">
                                          <p:val>
                                            <p:strVal val="ppt_y"/>
                                          </p:val>
                                        </p:tav>
                                        <p:tav tm="100000">
                                          <p:val>
                                            <p:strVal val="1+ppt_h/2"/>
                                          </p:val>
                                        </p:tav>
                                      </p:tavLst>
                                    </p:anim>
                                    <p:set>
                                      <p:cBhvr>
                                        <p:cTn id="61" dur="1" fill="hold">
                                          <p:stCondLst>
                                            <p:cond delay="499"/>
                                          </p:stCondLst>
                                        </p:cTn>
                                        <p:tgtEl>
                                          <p:spTgt spid="9"/>
                                        </p:tgtEl>
                                        <p:attrNameLst>
                                          <p:attrName>style.visibility</p:attrName>
                                        </p:attrNameLst>
                                      </p:cBhvr>
                                      <p:to>
                                        <p:strVal val="hidden"/>
                                      </p:to>
                                    </p:set>
                                  </p:childTnLst>
                                </p:cTn>
                              </p:par>
                              <p:par>
                                <p:cTn id="62" presetID="2" presetClass="exit" presetSubtype="4" fill="hold" nodeType="withEffect">
                                  <p:stCondLst>
                                    <p:cond delay="0"/>
                                  </p:stCondLst>
                                  <p:childTnLst>
                                    <p:anim calcmode="lin" valueType="num">
                                      <p:cBhvr additive="base">
                                        <p:cTn id="63" dur="500"/>
                                        <p:tgtEl>
                                          <p:spTgt spid="10"/>
                                        </p:tgtEl>
                                        <p:attrNameLst>
                                          <p:attrName>ppt_x</p:attrName>
                                        </p:attrNameLst>
                                      </p:cBhvr>
                                      <p:tavLst>
                                        <p:tav tm="0">
                                          <p:val>
                                            <p:strVal val="ppt_x"/>
                                          </p:val>
                                        </p:tav>
                                        <p:tav tm="100000">
                                          <p:val>
                                            <p:strVal val="ppt_x"/>
                                          </p:val>
                                        </p:tav>
                                      </p:tavLst>
                                    </p:anim>
                                    <p:anim calcmode="lin" valueType="num">
                                      <p:cBhvr additive="base">
                                        <p:cTn id="64" dur="500"/>
                                        <p:tgtEl>
                                          <p:spTgt spid="10"/>
                                        </p:tgtEl>
                                        <p:attrNameLst>
                                          <p:attrName>ppt_y</p:attrName>
                                        </p:attrNameLst>
                                      </p:cBhvr>
                                      <p:tavLst>
                                        <p:tav tm="0">
                                          <p:val>
                                            <p:strVal val="ppt_y"/>
                                          </p:val>
                                        </p:tav>
                                        <p:tav tm="100000">
                                          <p:val>
                                            <p:strVal val="1+ppt_h/2"/>
                                          </p:val>
                                        </p:tav>
                                      </p:tavLst>
                                    </p:anim>
                                    <p:set>
                                      <p:cBhvr>
                                        <p:cTn id="65" dur="1" fill="hold">
                                          <p:stCondLst>
                                            <p:cond delay="499"/>
                                          </p:stCondLst>
                                        </p:cTn>
                                        <p:tgtEl>
                                          <p:spTgt spid="10"/>
                                        </p:tgtEl>
                                        <p:attrNameLst>
                                          <p:attrName>style.visibility</p:attrName>
                                        </p:attrNameLst>
                                      </p:cBhvr>
                                      <p:to>
                                        <p:strVal val="hidden"/>
                                      </p:to>
                                    </p:set>
                                  </p:childTnLst>
                                </p:cTn>
                              </p:par>
                              <p:par>
                                <p:cTn id="66" presetID="2" presetClass="exit" presetSubtype="4" fill="hold" grpId="1" nodeType="withEffect">
                                  <p:stCondLst>
                                    <p:cond delay="0"/>
                                  </p:stCondLst>
                                  <p:childTnLst>
                                    <p:anim calcmode="lin" valueType="num">
                                      <p:cBhvr additive="base">
                                        <p:cTn id="67" dur="500"/>
                                        <p:tgtEl>
                                          <p:spTgt spid="18"/>
                                        </p:tgtEl>
                                        <p:attrNameLst>
                                          <p:attrName>ppt_x</p:attrName>
                                        </p:attrNameLst>
                                      </p:cBhvr>
                                      <p:tavLst>
                                        <p:tav tm="0">
                                          <p:val>
                                            <p:strVal val="ppt_x"/>
                                          </p:val>
                                        </p:tav>
                                        <p:tav tm="100000">
                                          <p:val>
                                            <p:strVal val="ppt_x"/>
                                          </p:val>
                                        </p:tav>
                                      </p:tavLst>
                                    </p:anim>
                                    <p:anim calcmode="lin" valueType="num">
                                      <p:cBhvr additive="base">
                                        <p:cTn id="68" dur="500"/>
                                        <p:tgtEl>
                                          <p:spTgt spid="18"/>
                                        </p:tgtEl>
                                        <p:attrNameLst>
                                          <p:attrName>ppt_y</p:attrName>
                                        </p:attrNameLst>
                                      </p:cBhvr>
                                      <p:tavLst>
                                        <p:tav tm="0">
                                          <p:val>
                                            <p:strVal val="ppt_y"/>
                                          </p:val>
                                        </p:tav>
                                        <p:tav tm="100000">
                                          <p:val>
                                            <p:strVal val="1+ppt_h/2"/>
                                          </p:val>
                                        </p:tav>
                                      </p:tavLst>
                                    </p:anim>
                                    <p:set>
                                      <p:cBhvr>
                                        <p:cTn id="69" dur="1" fill="hold">
                                          <p:stCondLst>
                                            <p:cond delay="499"/>
                                          </p:stCondLst>
                                        </p:cTn>
                                        <p:tgtEl>
                                          <p:spTgt spid="18"/>
                                        </p:tgtEl>
                                        <p:attrNameLst>
                                          <p:attrName>style.visibility</p:attrName>
                                        </p:attrNameLst>
                                      </p:cBhvr>
                                      <p:to>
                                        <p:strVal val="hidden"/>
                                      </p:to>
                                    </p:set>
                                  </p:childTnLst>
                                </p:cTn>
                              </p:par>
                              <p:par>
                                <p:cTn id="70" presetID="2" presetClass="entr" presetSubtype="4" fill="hold" nodeType="with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ppt_x"/>
                                          </p:val>
                                        </p:tav>
                                        <p:tav tm="100000">
                                          <p:val>
                                            <p:strVal val="#ppt_x"/>
                                          </p:val>
                                        </p:tav>
                                      </p:tavLst>
                                    </p:anim>
                                    <p:anim calcmode="lin" valueType="num">
                                      <p:cBhvr additive="base">
                                        <p:cTn id="73" dur="500" fill="hold"/>
                                        <p:tgtEl>
                                          <p:spTgt spid="11"/>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additive="base">
                                        <p:cTn id="76" dur="500" fill="hold"/>
                                        <p:tgtEl>
                                          <p:spTgt spid="12"/>
                                        </p:tgtEl>
                                        <p:attrNameLst>
                                          <p:attrName>ppt_x</p:attrName>
                                        </p:attrNameLst>
                                      </p:cBhvr>
                                      <p:tavLst>
                                        <p:tav tm="0">
                                          <p:val>
                                            <p:strVal val="#ppt_x"/>
                                          </p:val>
                                        </p:tav>
                                        <p:tav tm="100000">
                                          <p:val>
                                            <p:strVal val="#ppt_x"/>
                                          </p:val>
                                        </p:tav>
                                      </p:tavLst>
                                    </p:anim>
                                    <p:anim calcmode="lin" valueType="num">
                                      <p:cBhvr additive="base">
                                        <p:cTn id="77" dur="500" fill="hold"/>
                                        <p:tgtEl>
                                          <p:spTgt spid="12"/>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19"/>
                                        </p:tgtEl>
                                        <p:attrNameLst>
                                          <p:attrName>style.visibility</p:attrName>
                                        </p:attrNameLst>
                                      </p:cBhvr>
                                      <p:to>
                                        <p:strVal val="visible"/>
                                      </p:to>
                                    </p:set>
                                    <p:anim calcmode="lin" valueType="num">
                                      <p:cBhvr additive="base">
                                        <p:cTn id="80" dur="500" fill="hold"/>
                                        <p:tgtEl>
                                          <p:spTgt spid="19"/>
                                        </p:tgtEl>
                                        <p:attrNameLst>
                                          <p:attrName>ppt_x</p:attrName>
                                        </p:attrNameLst>
                                      </p:cBhvr>
                                      <p:tavLst>
                                        <p:tav tm="0">
                                          <p:val>
                                            <p:strVal val="#ppt_x"/>
                                          </p:val>
                                        </p:tav>
                                        <p:tav tm="100000">
                                          <p:val>
                                            <p:strVal val="#ppt_x"/>
                                          </p:val>
                                        </p:tav>
                                      </p:tavLst>
                                    </p:anim>
                                    <p:anim calcmode="lin" valueType="num">
                                      <p:cBhvr additive="base">
                                        <p:cTn id="8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17" grpId="1"/>
      <p:bldP spid="18" grpId="0"/>
      <p:bldP spid="18" grpId="1"/>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ommunication face to face.jpg"/>
          <p:cNvPicPr>
            <a:picLocks noChangeAspect="1"/>
          </p:cNvPicPr>
          <p:nvPr/>
        </p:nvPicPr>
        <p:blipFill>
          <a:blip r:embed="rId2"/>
          <a:srcRect/>
          <a:stretch>
            <a:fillRect/>
          </a:stretch>
        </p:blipFill>
        <p:spPr bwMode="auto">
          <a:xfrm>
            <a:off x="5286380" y="1714488"/>
            <a:ext cx="3571900" cy="3571900"/>
          </a:xfrm>
          <a:prstGeom prst="rect">
            <a:avLst/>
          </a:prstGeom>
          <a:noFill/>
          <a:ln w="9525">
            <a:noFill/>
            <a:miter lim="800000"/>
            <a:headEnd/>
            <a:tailEnd/>
          </a:ln>
        </p:spPr>
      </p:pic>
      <p:sp>
        <p:nvSpPr>
          <p:cNvPr id="7" name="TextBox 6"/>
          <p:cNvSpPr txBox="1">
            <a:spLocks noChangeArrowheads="1"/>
          </p:cNvSpPr>
          <p:nvPr/>
        </p:nvSpPr>
        <p:spPr bwMode="auto">
          <a:xfrm>
            <a:off x="714348" y="1571612"/>
            <a:ext cx="4857784" cy="3416320"/>
          </a:xfrm>
          <a:prstGeom prst="rect">
            <a:avLst/>
          </a:prstGeom>
          <a:noFill/>
          <a:ln w="9525">
            <a:noFill/>
            <a:miter lim="800000"/>
            <a:headEnd/>
            <a:tailEnd/>
          </a:ln>
        </p:spPr>
        <p:txBody>
          <a:bodyPr wrap="square">
            <a:spAutoFit/>
          </a:bodyPr>
          <a:lstStyle/>
          <a:p>
            <a:r>
              <a:rPr lang="en-IE" sz="3600" dirty="0" smtClean="0"/>
              <a:t>Geographic Distance +</a:t>
            </a:r>
          </a:p>
          <a:p>
            <a:r>
              <a:rPr lang="en-IE" sz="3600" dirty="0" smtClean="0"/>
              <a:t>Linguistic Distance +</a:t>
            </a:r>
          </a:p>
          <a:p>
            <a:r>
              <a:rPr lang="en-IE" sz="3600" dirty="0" smtClean="0"/>
              <a:t>Cultural Distance +</a:t>
            </a:r>
          </a:p>
          <a:p>
            <a:r>
              <a:rPr lang="en-IE" sz="3600" dirty="0" smtClean="0"/>
              <a:t>Temporal Distance</a:t>
            </a:r>
          </a:p>
          <a:p>
            <a:r>
              <a:rPr lang="en-IE" sz="3600" dirty="0" smtClean="0"/>
              <a:t>=</a:t>
            </a:r>
          </a:p>
          <a:p>
            <a:r>
              <a:rPr lang="en-IE" sz="3600" dirty="0" smtClean="0"/>
              <a:t>Global Distance</a:t>
            </a:r>
            <a:endParaRPr lang="en-IE" sz="3600" dirty="0"/>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p:txBody>
          <a:bodyPr/>
          <a:lstStyle/>
          <a:p>
            <a:pPr eaLnBrk="1" hangingPunct="1"/>
            <a:r>
              <a:rPr lang="en-IE" smtClean="0"/>
              <a:t>Implementing Global Software Development</a:t>
            </a:r>
            <a:endParaRPr lang="en-GB" smtClean="0"/>
          </a:p>
        </p:txBody>
      </p:sp>
      <p:pic>
        <p:nvPicPr>
          <p:cNvPr id="28677" name="Picture 3" descr="Distance"/>
          <p:cNvPicPr>
            <a:picLocks noChangeAspect="1" noChangeArrowheads="1"/>
          </p:cNvPicPr>
          <p:nvPr/>
        </p:nvPicPr>
        <p:blipFill>
          <a:blip r:embed="rId2"/>
          <a:srcRect/>
          <a:stretch>
            <a:fillRect/>
          </a:stretch>
        </p:blipFill>
        <p:spPr bwMode="auto">
          <a:xfrm>
            <a:off x="611188" y="1412875"/>
            <a:ext cx="8001000" cy="4800600"/>
          </a:xfrm>
          <a:prstGeom prst="rect">
            <a:avLst/>
          </a:prstGeom>
          <a:noFill/>
          <a:ln w="9525">
            <a:noFill/>
            <a:miter lim="800000"/>
            <a:headEnd/>
            <a:tailEnd/>
          </a:ln>
        </p:spPr>
      </p:pic>
      <p:sp>
        <p:nvSpPr>
          <p:cNvPr id="28678" name="Text Box 4"/>
          <p:cNvSpPr txBox="1">
            <a:spLocks noChangeArrowheads="1"/>
          </p:cNvSpPr>
          <p:nvPr/>
        </p:nvSpPr>
        <p:spPr bwMode="auto">
          <a:xfrm>
            <a:off x="7786710" y="5929330"/>
            <a:ext cx="1176412" cy="307777"/>
          </a:xfrm>
          <a:prstGeom prst="rect">
            <a:avLst/>
          </a:prstGeom>
          <a:noFill/>
          <a:ln w="9525" algn="ctr">
            <a:noFill/>
            <a:miter lim="800000"/>
            <a:headEnd/>
            <a:tailEnd/>
          </a:ln>
        </p:spPr>
        <p:txBody>
          <a:bodyPr wrap="none">
            <a:spAutoFit/>
          </a:bodyPr>
          <a:lstStyle/>
          <a:p>
            <a:r>
              <a:rPr lang="en-IE" sz="1400" dirty="0"/>
              <a:t>Casey, </a:t>
            </a:r>
            <a:r>
              <a:rPr lang="en-IE" sz="1400" dirty="0" smtClean="0"/>
              <a:t>2008</a:t>
            </a:r>
            <a:endParaRPr lang="en-GB" sz="1400" dirty="0"/>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Oval 2"/>
          <p:cNvSpPr>
            <a:spLocks noChangeArrowheads="1"/>
          </p:cNvSpPr>
          <p:nvPr/>
        </p:nvSpPr>
        <p:spPr bwMode="auto">
          <a:xfrm>
            <a:off x="2051050" y="1773238"/>
            <a:ext cx="5184775" cy="3455987"/>
          </a:xfrm>
          <a:prstGeom prst="ellipse">
            <a:avLst/>
          </a:prstGeom>
          <a:solidFill>
            <a:srgbClr val="FF0000"/>
          </a:solidFill>
          <a:ln w="15875">
            <a:solidFill>
              <a:schemeClr val="tx1"/>
            </a:solidFill>
            <a:round/>
            <a:headEnd/>
            <a:tailEnd/>
          </a:ln>
        </p:spPr>
        <p:txBody>
          <a:bodyPr wrap="none" anchor="ctr"/>
          <a:lstStyle/>
          <a:p>
            <a:endParaRPr lang="en-IE"/>
          </a:p>
        </p:txBody>
      </p:sp>
      <p:sp>
        <p:nvSpPr>
          <p:cNvPr id="31749" name="Text Box 3"/>
          <p:cNvSpPr txBox="1">
            <a:spLocks noChangeArrowheads="1"/>
          </p:cNvSpPr>
          <p:nvPr/>
        </p:nvSpPr>
        <p:spPr bwMode="auto">
          <a:xfrm>
            <a:off x="3203575" y="2852738"/>
            <a:ext cx="2951163" cy="1187450"/>
          </a:xfrm>
          <a:prstGeom prst="rect">
            <a:avLst/>
          </a:prstGeom>
          <a:noFill/>
          <a:ln w="9525">
            <a:noFill/>
            <a:miter lim="800000"/>
            <a:headEnd/>
            <a:tailEnd/>
          </a:ln>
        </p:spPr>
        <p:txBody>
          <a:bodyPr>
            <a:spAutoFit/>
          </a:bodyPr>
          <a:lstStyle/>
          <a:p>
            <a:pPr>
              <a:spcBef>
                <a:spcPct val="50000"/>
              </a:spcBef>
            </a:pPr>
            <a:r>
              <a:rPr lang="en-IE" i="1">
                <a:latin typeface="Arial Rounded MT Bold" pitchFamily="34" charset="0"/>
              </a:rPr>
              <a:t>What are the BARRIERS AND COMPLEXITIES?</a:t>
            </a:r>
            <a:endParaRPr lang="en-GB" i="1">
              <a:latin typeface="Arial Rounded MT Bold" pitchFamily="34" charset="0"/>
            </a:endParaRPr>
          </a:p>
        </p:txBody>
      </p:sp>
      <p:sp>
        <p:nvSpPr>
          <p:cNvPr id="432132" name="Text Box 4"/>
          <p:cNvSpPr txBox="1">
            <a:spLocks noChangeArrowheads="1"/>
          </p:cNvSpPr>
          <p:nvPr/>
        </p:nvSpPr>
        <p:spPr bwMode="auto">
          <a:xfrm>
            <a:off x="250825" y="5300663"/>
            <a:ext cx="4824413" cy="707886"/>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a:spAutoFit/>
          </a:bodyPr>
          <a:lstStyle/>
          <a:p>
            <a:pPr>
              <a:spcBef>
                <a:spcPct val="50000"/>
              </a:spcBef>
            </a:pPr>
            <a:r>
              <a:rPr lang="en-IE" sz="2000" b="1" dirty="0"/>
              <a:t>There are many factors at play in Global Software Development – </a:t>
            </a:r>
            <a:endParaRPr lang="en-GB" sz="2000" b="1" dirty="0"/>
          </a:p>
        </p:txBody>
      </p:sp>
      <p:sp>
        <p:nvSpPr>
          <p:cNvPr id="432133" name="Text Box 5"/>
          <p:cNvSpPr txBox="1">
            <a:spLocks noChangeArrowheads="1"/>
          </p:cNvSpPr>
          <p:nvPr/>
        </p:nvSpPr>
        <p:spPr bwMode="auto">
          <a:xfrm>
            <a:off x="4143372" y="1000108"/>
            <a:ext cx="5000628" cy="707886"/>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pPr>
              <a:spcBef>
                <a:spcPct val="50000"/>
              </a:spcBef>
            </a:pPr>
            <a:r>
              <a:rPr lang="en-IE" sz="2000" b="1" dirty="0"/>
              <a:t>Many of which are not software development / engineering / process factors </a:t>
            </a:r>
            <a:endParaRPr lang="en-GB" sz="2000" b="1" dirty="0"/>
          </a:p>
        </p:txBody>
      </p:sp>
      <p:sp>
        <p:nvSpPr>
          <p:cNvPr id="7" name="AutoShape 5"/>
          <p:cNvSpPr>
            <a:spLocks noChangeArrowheads="1"/>
          </p:cNvSpPr>
          <p:nvPr/>
        </p:nvSpPr>
        <p:spPr bwMode="auto">
          <a:xfrm>
            <a:off x="714348" y="928670"/>
            <a:ext cx="2949578" cy="4225945"/>
          </a:xfrm>
          <a:prstGeom prst="wedgeRoundRectCallout">
            <a:avLst>
              <a:gd name="adj1" fmla="val -34457"/>
              <a:gd name="adj2" fmla="val -50210"/>
              <a:gd name="adj3" fmla="val 16667"/>
            </a:avLst>
          </a:prstGeom>
          <a:solidFill>
            <a:srgbClr val="FFFFFF"/>
          </a:solidFill>
          <a:ln w="9525" algn="ctr">
            <a:solidFill>
              <a:schemeClr val="tx1"/>
            </a:solidFill>
            <a:miter lim="800000"/>
            <a:headEnd/>
            <a:tailEnd/>
          </a:ln>
        </p:spPr>
        <p:txBody>
          <a:bodyPr/>
          <a:lstStyle/>
          <a:p>
            <a:r>
              <a:rPr lang="en-GB" sz="1800" i="1" dirty="0" smtClean="0">
                <a:solidFill>
                  <a:schemeClr val="accent3">
                    <a:lumMod val="50000"/>
                  </a:schemeClr>
                </a:solidFill>
              </a:rPr>
              <a:t>Examples:</a:t>
            </a:r>
          </a:p>
          <a:p>
            <a:r>
              <a:rPr lang="en-GB" sz="1800" dirty="0" smtClean="0">
                <a:solidFill>
                  <a:schemeClr val="accent3">
                    <a:lumMod val="50000"/>
                  </a:schemeClr>
                </a:solidFill>
              </a:rPr>
              <a:t>Defined </a:t>
            </a:r>
            <a:r>
              <a:rPr lang="en-GB" sz="1800" dirty="0">
                <a:solidFill>
                  <a:schemeClr val="accent3">
                    <a:lumMod val="50000"/>
                  </a:schemeClr>
                </a:solidFill>
              </a:rPr>
              <a:t>Roles and Responsibilities </a:t>
            </a:r>
          </a:p>
          <a:p>
            <a:r>
              <a:rPr lang="en-GB" sz="1800" dirty="0">
                <a:solidFill>
                  <a:schemeClr val="accent3">
                    <a:lumMod val="50000"/>
                  </a:schemeClr>
                </a:solidFill>
              </a:rPr>
              <a:t>Skills Management </a:t>
            </a:r>
          </a:p>
          <a:p>
            <a:r>
              <a:rPr lang="en-GB" sz="1800" dirty="0">
                <a:solidFill>
                  <a:schemeClr val="accent3">
                    <a:lumMod val="50000"/>
                  </a:schemeClr>
                </a:solidFill>
              </a:rPr>
              <a:t>Effective Partitioning</a:t>
            </a:r>
          </a:p>
          <a:p>
            <a:r>
              <a:rPr lang="en-GB" sz="1800" dirty="0">
                <a:solidFill>
                  <a:schemeClr val="accent3">
                    <a:lumMod val="50000"/>
                  </a:schemeClr>
                </a:solidFill>
              </a:rPr>
              <a:t>Technical Support </a:t>
            </a:r>
          </a:p>
          <a:p>
            <a:r>
              <a:rPr lang="en-GB" sz="1800" dirty="0">
                <a:solidFill>
                  <a:schemeClr val="accent3">
                    <a:lumMod val="50000"/>
                  </a:schemeClr>
                </a:solidFill>
              </a:rPr>
              <a:t>Reporting requirement </a:t>
            </a:r>
          </a:p>
          <a:p>
            <a:r>
              <a:rPr lang="en-GB" sz="1800" dirty="0">
                <a:solidFill>
                  <a:schemeClr val="accent3">
                    <a:lumMod val="50000"/>
                  </a:schemeClr>
                </a:solidFill>
              </a:rPr>
              <a:t>Process Management</a:t>
            </a:r>
          </a:p>
          <a:p>
            <a:r>
              <a:rPr lang="en-IE" sz="1800" dirty="0">
                <a:solidFill>
                  <a:schemeClr val="accent3">
                    <a:lumMod val="50000"/>
                  </a:schemeClr>
                </a:solidFill>
              </a:rPr>
              <a:t>Team </a:t>
            </a:r>
            <a:r>
              <a:rPr lang="en-IE" sz="1800" dirty="0" smtClean="0">
                <a:solidFill>
                  <a:schemeClr val="accent3">
                    <a:lumMod val="50000"/>
                  </a:schemeClr>
                </a:solidFill>
              </a:rPr>
              <a:t>Selection</a:t>
            </a:r>
          </a:p>
          <a:p>
            <a:r>
              <a:rPr lang="en-IE" sz="1800" dirty="0" smtClean="0">
                <a:solidFill>
                  <a:schemeClr val="accent3">
                    <a:lumMod val="50000"/>
                  </a:schemeClr>
                </a:solidFill>
              </a:rPr>
              <a:t>Motivation</a:t>
            </a:r>
          </a:p>
          <a:p>
            <a:r>
              <a:rPr lang="en-IE" sz="1800" dirty="0" smtClean="0">
                <a:solidFill>
                  <a:schemeClr val="accent3">
                    <a:lumMod val="50000"/>
                  </a:schemeClr>
                </a:solidFill>
              </a:rPr>
              <a:t>Fear and Trust</a:t>
            </a:r>
          </a:p>
          <a:p>
            <a:r>
              <a:rPr lang="en-IE" sz="1800" dirty="0" smtClean="0">
                <a:solidFill>
                  <a:schemeClr val="accent3">
                    <a:lumMod val="50000"/>
                  </a:schemeClr>
                </a:solidFill>
              </a:rPr>
              <a:t>Communication Issues</a:t>
            </a:r>
          </a:p>
          <a:p>
            <a:r>
              <a:rPr lang="en-IE" sz="1800" dirty="0" smtClean="0">
                <a:solidFill>
                  <a:schemeClr val="accent3">
                    <a:lumMod val="50000"/>
                  </a:schemeClr>
                </a:solidFill>
              </a:rPr>
              <a:t>Cultural Differences</a:t>
            </a:r>
          </a:p>
          <a:p>
            <a:r>
              <a:rPr lang="en-IE" dirty="0" smtClean="0">
                <a:solidFill>
                  <a:schemeClr val="accent3">
                    <a:lumMod val="50000"/>
                  </a:schemeClr>
                </a:solidFill>
              </a:rPr>
              <a:t>……….</a:t>
            </a:r>
            <a:endParaRPr lang="en-IE" sz="1800" dirty="0">
              <a:solidFill>
                <a:schemeClr val="accent3">
                  <a:lumMod val="50000"/>
                </a:schemeClr>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21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21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132" grpId="0" animBg="1"/>
      <p:bldP spid="432133"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Oval 2"/>
          <p:cNvSpPr>
            <a:spLocks noChangeArrowheads="1"/>
          </p:cNvSpPr>
          <p:nvPr/>
        </p:nvSpPr>
        <p:spPr bwMode="auto">
          <a:xfrm>
            <a:off x="2051050" y="1773238"/>
            <a:ext cx="5184775" cy="3455987"/>
          </a:xfrm>
          <a:prstGeom prst="ellipse">
            <a:avLst/>
          </a:prstGeom>
          <a:solidFill>
            <a:srgbClr val="FF0000"/>
          </a:solidFill>
          <a:ln w="15875">
            <a:solidFill>
              <a:schemeClr val="tx1"/>
            </a:solidFill>
            <a:round/>
            <a:headEnd/>
            <a:tailEnd/>
          </a:ln>
        </p:spPr>
        <p:txBody>
          <a:bodyPr wrap="none" anchor="ctr"/>
          <a:lstStyle/>
          <a:p>
            <a:endParaRPr lang="en-IE"/>
          </a:p>
        </p:txBody>
      </p:sp>
      <p:sp>
        <p:nvSpPr>
          <p:cNvPr id="29701" name="Text Box 7"/>
          <p:cNvSpPr txBox="1">
            <a:spLocks noChangeArrowheads="1"/>
          </p:cNvSpPr>
          <p:nvPr/>
        </p:nvSpPr>
        <p:spPr bwMode="auto">
          <a:xfrm>
            <a:off x="3203575" y="2852738"/>
            <a:ext cx="2951163" cy="1187450"/>
          </a:xfrm>
          <a:prstGeom prst="rect">
            <a:avLst/>
          </a:prstGeom>
          <a:noFill/>
          <a:ln w="9525">
            <a:noFill/>
            <a:miter lim="800000"/>
            <a:headEnd/>
            <a:tailEnd/>
          </a:ln>
        </p:spPr>
        <p:txBody>
          <a:bodyPr>
            <a:spAutoFit/>
          </a:bodyPr>
          <a:lstStyle/>
          <a:p>
            <a:pPr>
              <a:spcBef>
                <a:spcPct val="50000"/>
              </a:spcBef>
            </a:pPr>
            <a:r>
              <a:rPr lang="en-IE" i="1">
                <a:latin typeface="Arial Rounded MT Bold" pitchFamily="34" charset="0"/>
              </a:rPr>
              <a:t>What are the BARRIERS AND COMPLEXITIES?</a:t>
            </a:r>
            <a:endParaRPr lang="en-GB" i="1">
              <a:latin typeface="Arial Rounded MT Bold" pitchFamily="34" charset="0"/>
            </a:endParaRPr>
          </a:p>
        </p:txBody>
      </p:sp>
      <p:sp>
        <p:nvSpPr>
          <p:cNvPr id="347150" name="Text Box 14"/>
          <p:cNvSpPr txBox="1">
            <a:spLocks noChangeArrowheads="1"/>
          </p:cNvSpPr>
          <p:nvPr/>
        </p:nvSpPr>
        <p:spPr bwMode="auto">
          <a:xfrm>
            <a:off x="3708400" y="5300663"/>
            <a:ext cx="4824413" cy="707886"/>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a:spAutoFit/>
          </a:bodyPr>
          <a:lstStyle/>
          <a:p>
            <a:pPr>
              <a:spcBef>
                <a:spcPct val="50000"/>
              </a:spcBef>
            </a:pPr>
            <a:r>
              <a:rPr lang="en-IE" sz="2000" b="1" dirty="0"/>
              <a:t>There is no one model for Global Software Development</a:t>
            </a:r>
            <a:endParaRPr lang="en-GB" sz="20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7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5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Slide Number Placeholder 4"/>
          <p:cNvSpPr>
            <a:spLocks noGrp="1"/>
          </p:cNvSpPr>
          <p:nvPr>
            <p:ph type="sldNum" sz="quarter" idx="4294967295"/>
          </p:nvPr>
        </p:nvSpPr>
        <p:spPr>
          <a:xfrm>
            <a:off x="7848600" y="6172200"/>
            <a:ext cx="762000" cy="457200"/>
          </a:xfrm>
          <a:prstGeom prst="rect">
            <a:avLst/>
          </a:prstGeom>
          <a:noFill/>
        </p:spPr>
        <p:txBody>
          <a:bodyPr/>
          <a:lstStyle/>
          <a:p>
            <a:fld id="{732D5953-5551-4925-B501-E2ED360F4DEE}" type="slidenum">
              <a:rPr lang="en-GB"/>
              <a:pPr/>
              <a:t>26</a:t>
            </a:fld>
            <a:endParaRPr lang="en-GB"/>
          </a:p>
        </p:txBody>
      </p:sp>
      <p:pic>
        <p:nvPicPr>
          <p:cNvPr id="1037" name="Picture 3"/>
          <p:cNvPicPr>
            <a:picLocks noChangeAspect="1" noChangeArrowheads="1"/>
          </p:cNvPicPr>
          <p:nvPr/>
        </p:nvPicPr>
        <p:blipFill>
          <a:blip r:embed="rId3"/>
          <a:srcRect r="16823"/>
          <a:stretch>
            <a:fillRect/>
          </a:stretch>
        </p:blipFill>
        <p:spPr bwMode="auto">
          <a:xfrm>
            <a:off x="30163" y="1412875"/>
            <a:ext cx="2886075" cy="485775"/>
          </a:xfrm>
          <a:prstGeom prst="rect">
            <a:avLst/>
          </a:prstGeom>
          <a:noFill/>
          <a:ln w="9525">
            <a:noFill/>
            <a:miter lim="800000"/>
            <a:headEnd/>
            <a:tailEnd/>
          </a:ln>
        </p:spPr>
      </p:pic>
      <p:pic>
        <p:nvPicPr>
          <p:cNvPr id="1038" name="Picture 4"/>
          <p:cNvPicPr>
            <a:picLocks noChangeAspect="1" noChangeArrowheads="1"/>
          </p:cNvPicPr>
          <p:nvPr/>
        </p:nvPicPr>
        <p:blipFill>
          <a:blip r:embed="rId4"/>
          <a:srcRect r="16667"/>
          <a:stretch>
            <a:fillRect/>
          </a:stretch>
        </p:blipFill>
        <p:spPr bwMode="auto">
          <a:xfrm>
            <a:off x="6156325" y="2798763"/>
            <a:ext cx="2857500" cy="523875"/>
          </a:xfrm>
          <a:prstGeom prst="rect">
            <a:avLst/>
          </a:prstGeom>
          <a:noFill/>
          <a:ln w="9525">
            <a:noFill/>
            <a:miter lim="800000"/>
            <a:headEnd/>
            <a:tailEnd/>
          </a:ln>
        </p:spPr>
      </p:pic>
      <p:pic>
        <p:nvPicPr>
          <p:cNvPr id="1039" name="Picture 5"/>
          <p:cNvPicPr>
            <a:picLocks noChangeAspect="1" noChangeArrowheads="1"/>
          </p:cNvPicPr>
          <p:nvPr/>
        </p:nvPicPr>
        <p:blipFill>
          <a:blip r:embed="rId5"/>
          <a:srcRect r="16667"/>
          <a:stretch>
            <a:fillRect/>
          </a:stretch>
        </p:blipFill>
        <p:spPr bwMode="auto">
          <a:xfrm>
            <a:off x="3082925" y="1430338"/>
            <a:ext cx="2857500" cy="485775"/>
          </a:xfrm>
          <a:prstGeom prst="rect">
            <a:avLst/>
          </a:prstGeom>
          <a:noFill/>
          <a:ln w="9525">
            <a:noFill/>
            <a:miter lim="800000"/>
            <a:headEnd/>
            <a:tailEnd/>
          </a:ln>
        </p:spPr>
      </p:pic>
      <p:sp>
        <p:nvSpPr>
          <p:cNvPr id="1040" name="Rectangle 6"/>
          <p:cNvSpPr>
            <a:spLocks noChangeArrowheads="1"/>
          </p:cNvSpPr>
          <p:nvPr/>
        </p:nvSpPr>
        <p:spPr bwMode="auto">
          <a:xfrm>
            <a:off x="0" y="3354388"/>
            <a:ext cx="9144000" cy="0"/>
          </a:xfrm>
          <a:prstGeom prst="rect">
            <a:avLst/>
          </a:prstGeom>
          <a:noFill/>
          <a:ln w="9525">
            <a:noFill/>
            <a:miter lim="800000"/>
            <a:headEnd/>
            <a:tailEnd/>
          </a:ln>
        </p:spPr>
        <p:txBody>
          <a:bodyPr wrap="none" anchor="ctr">
            <a:spAutoFit/>
          </a:bodyPr>
          <a:lstStyle/>
          <a:p>
            <a:endParaRPr lang="en-IE"/>
          </a:p>
        </p:txBody>
      </p:sp>
      <p:graphicFrame>
        <p:nvGraphicFramePr>
          <p:cNvPr id="1026" name="Object 7"/>
          <p:cNvGraphicFramePr>
            <a:graphicFrameLocks noChangeAspect="1"/>
          </p:cNvGraphicFramePr>
          <p:nvPr/>
        </p:nvGraphicFramePr>
        <p:xfrm>
          <a:off x="2990850" y="2862263"/>
          <a:ext cx="3000375" cy="552450"/>
        </p:xfrm>
        <a:graphic>
          <a:graphicData uri="http://schemas.openxmlformats.org/presentationml/2006/ole">
            <mc:AlternateContent xmlns:mc="http://schemas.openxmlformats.org/markup-compatibility/2006">
              <mc:Choice xmlns:v="urn:schemas-microsoft-com:vml" Requires="v">
                <p:oleObj spid="_x0000_s125963" name="Bitmap Image" r:id="rId6" imgW="4533333" imgH="838095" progId="PBrush">
                  <p:embed/>
                </p:oleObj>
              </mc:Choice>
              <mc:Fallback>
                <p:oleObj name="Bitmap Image" r:id="rId6" imgW="4533333" imgH="838095" progId="PBrush">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90850" y="2862263"/>
                        <a:ext cx="3000375" cy="552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1" name="Rectangle 8"/>
          <p:cNvSpPr>
            <a:spLocks noChangeArrowheads="1"/>
          </p:cNvSpPr>
          <p:nvPr/>
        </p:nvSpPr>
        <p:spPr bwMode="auto">
          <a:xfrm>
            <a:off x="0" y="3340100"/>
            <a:ext cx="9144000" cy="0"/>
          </a:xfrm>
          <a:prstGeom prst="rect">
            <a:avLst/>
          </a:prstGeom>
          <a:noFill/>
          <a:ln w="9525">
            <a:noFill/>
            <a:miter lim="800000"/>
            <a:headEnd/>
            <a:tailEnd/>
          </a:ln>
        </p:spPr>
        <p:txBody>
          <a:bodyPr wrap="none" anchor="ctr">
            <a:spAutoFit/>
          </a:bodyPr>
          <a:lstStyle/>
          <a:p>
            <a:endParaRPr lang="en-IE"/>
          </a:p>
        </p:txBody>
      </p:sp>
      <p:graphicFrame>
        <p:nvGraphicFramePr>
          <p:cNvPr id="1027" name="Object 9"/>
          <p:cNvGraphicFramePr>
            <a:graphicFrameLocks noChangeAspect="1"/>
          </p:cNvGraphicFramePr>
          <p:nvPr/>
        </p:nvGraphicFramePr>
        <p:xfrm>
          <a:off x="2990850" y="3625850"/>
          <a:ext cx="2952750" cy="581025"/>
        </p:xfrm>
        <a:graphic>
          <a:graphicData uri="http://schemas.openxmlformats.org/presentationml/2006/ole">
            <mc:AlternateContent xmlns:mc="http://schemas.openxmlformats.org/markup-compatibility/2006">
              <mc:Choice xmlns:v="urn:schemas-microsoft-com:vml" Requires="v">
                <p:oleObj spid="_x0000_s125964" name="Bitmap Image" r:id="rId8" imgW="4505954" imgH="866896" progId="PBrush">
                  <p:embed/>
                </p:oleObj>
              </mc:Choice>
              <mc:Fallback>
                <p:oleObj name="Bitmap Image" r:id="rId8" imgW="4505954" imgH="866896" progId="PBrush">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90850" y="3625850"/>
                        <a:ext cx="2952750" cy="581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2" name="Rectangle 10"/>
          <p:cNvSpPr>
            <a:spLocks noChangeArrowheads="1"/>
          </p:cNvSpPr>
          <p:nvPr/>
        </p:nvSpPr>
        <p:spPr bwMode="auto">
          <a:xfrm>
            <a:off x="0" y="3344863"/>
            <a:ext cx="9144000" cy="0"/>
          </a:xfrm>
          <a:prstGeom prst="rect">
            <a:avLst/>
          </a:prstGeom>
          <a:noFill/>
          <a:ln w="9525">
            <a:noFill/>
            <a:miter lim="800000"/>
            <a:headEnd/>
            <a:tailEnd/>
          </a:ln>
        </p:spPr>
        <p:txBody>
          <a:bodyPr wrap="none" anchor="ctr">
            <a:spAutoFit/>
          </a:bodyPr>
          <a:lstStyle/>
          <a:p>
            <a:endParaRPr lang="en-IE"/>
          </a:p>
        </p:txBody>
      </p:sp>
      <p:graphicFrame>
        <p:nvGraphicFramePr>
          <p:cNvPr id="1028" name="Object 11"/>
          <p:cNvGraphicFramePr>
            <a:graphicFrameLocks noChangeAspect="1"/>
          </p:cNvGraphicFramePr>
          <p:nvPr/>
        </p:nvGraphicFramePr>
        <p:xfrm>
          <a:off x="2919413" y="4351338"/>
          <a:ext cx="2990850" cy="571500"/>
        </p:xfrm>
        <a:graphic>
          <a:graphicData uri="http://schemas.openxmlformats.org/presentationml/2006/ole">
            <mc:AlternateContent xmlns:mc="http://schemas.openxmlformats.org/markup-compatibility/2006">
              <mc:Choice xmlns:v="urn:schemas-microsoft-com:vml" Requires="v">
                <p:oleObj spid="_x0000_s125965" name="Bitmap Image" r:id="rId10" imgW="4552381" imgH="876190" progId="PBrush">
                  <p:embed/>
                </p:oleObj>
              </mc:Choice>
              <mc:Fallback>
                <p:oleObj name="Bitmap Image" r:id="rId10" imgW="4552381" imgH="876190" progId="PBrush">
                  <p:embed/>
                  <p:pic>
                    <p:nvPicPr>
                      <p:cNvPr id="0"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19413" y="4351338"/>
                        <a:ext cx="2990850"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43" name="Picture 12"/>
          <p:cNvPicPr>
            <a:picLocks noChangeAspect="1" noChangeArrowheads="1"/>
          </p:cNvPicPr>
          <p:nvPr/>
        </p:nvPicPr>
        <p:blipFill>
          <a:blip r:embed="rId12"/>
          <a:srcRect r="16667"/>
          <a:stretch>
            <a:fillRect/>
          </a:stretch>
        </p:blipFill>
        <p:spPr bwMode="auto">
          <a:xfrm>
            <a:off x="30163" y="2041525"/>
            <a:ext cx="2857500" cy="581025"/>
          </a:xfrm>
          <a:prstGeom prst="rect">
            <a:avLst/>
          </a:prstGeom>
          <a:noFill/>
          <a:ln w="9525">
            <a:noFill/>
            <a:miter lim="800000"/>
            <a:headEnd/>
            <a:tailEnd/>
          </a:ln>
        </p:spPr>
      </p:pic>
      <p:sp>
        <p:nvSpPr>
          <p:cNvPr id="1044" name="Rectangle 13"/>
          <p:cNvSpPr>
            <a:spLocks noChangeArrowheads="1"/>
          </p:cNvSpPr>
          <p:nvPr/>
        </p:nvSpPr>
        <p:spPr bwMode="auto">
          <a:xfrm>
            <a:off x="0" y="3349625"/>
            <a:ext cx="9144000" cy="0"/>
          </a:xfrm>
          <a:prstGeom prst="rect">
            <a:avLst/>
          </a:prstGeom>
          <a:noFill/>
          <a:ln w="9525">
            <a:noFill/>
            <a:miter lim="800000"/>
            <a:headEnd/>
            <a:tailEnd/>
          </a:ln>
        </p:spPr>
        <p:txBody>
          <a:bodyPr wrap="none" anchor="ctr">
            <a:spAutoFit/>
          </a:bodyPr>
          <a:lstStyle/>
          <a:p>
            <a:endParaRPr lang="en-IE"/>
          </a:p>
        </p:txBody>
      </p:sp>
      <p:graphicFrame>
        <p:nvGraphicFramePr>
          <p:cNvPr id="1029" name="Object 14"/>
          <p:cNvGraphicFramePr>
            <a:graphicFrameLocks noChangeAspect="1"/>
          </p:cNvGraphicFramePr>
          <p:nvPr/>
        </p:nvGraphicFramePr>
        <p:xfrm>
          <a:off x="2919413" y="5143500"/>
          <a:ext cx="2857500" cy="561975"/>
        </p:xfrm>
        <a:graphic>
          <a:graphicData uri="http://schemas.openxmlformats.org/presentationml/2006/ole">
            <mc:AlternateContent xmlns:mc="http://schemas.openxmlformats.org/markup-compatibility/2006">
              <mc:Choice xmlns:v="urn:schemas-microsoft-com:vml" Requires="v">
                <p:oleObj spid="_x0000_s125966" name="Bitmap Image" r:id="rId13" imgW="4505954" imgH="885949" progId="PBrush">
                  <p:embed/>
                </p:oleObj>
              </mc:Choice>
              <mc:Fallback>
                <p:oleObj name="Bitmap Image" r:id="rId13" imgW="4505954" imgH="885949" progId="PBrush">
                  <p:embed/>
                  <p:pic>
                    <p:nvPicPr>
                      <p:cNvPr id="0"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19413" y="5143500"/>
                        <a:ext cx="2857500" cy="561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45" name="Picture 15"/>
          <p:cNvPicPr>
            <a:picLocks noChangeAspect="1" noChangeArrowheads="1"/>
          </p:cNvPicPr>
          <p:nvPr/>
        </p:nvPicPr>
        <p:blipFill>
          <a:blip r:embed="rId15"/>
          <a:srcRect/>
          <a:stretch>
            <a:fillRect/>
          </a:stretch>
        </p:blipFill>
        <p:spPr bwMode="auto">
          <a:xfrm>
            <a:off x="30163" y="5862638"/>
            <a:ext cx="2828925" cy="590550"/>
          </a:xfrm>
          <a:prstGeom prst="rect">
            <a:avLst/>
          </a:prstGeom>
          <a:noFill/>
          <a:ln w="9525">
            <a:noFill/>
            <a:miter lim="800000"/>
            <a:headEnd/>
            <a:tailEnd/>
          </a:ln>
        </p:spPr>
      </p:pic>
      <p:sp>
        <p:nvSpPr>
          <p:cNvPr id="1046" name="Rectangle 16"/>
          <p:cNvSpPr>
            <a:spLocks noChangeArrowheads="1"/>
          </p:cNvSpPr>
          <p:nvPr/>
        </p:nvSpPr>
        <p:spPr bwMode="auto">
          <a:xfrm>
            <a:off x="0" y="3344863"/>
            <a:ext cx="9144000" cy="0"/>
          </a:xfrm>
          <a:prstGeom prst="rect">
            <a:avLst/>
          </a:prstGeom>
          <a:noFill/>
          <a:ln w="9525">
            <a:noFill/>
            <a:miter lim="800000"/>
            <a:headEnd/>
            <a:tailEnd/>
          </a:ln>
        </p:spPr>
        <p:txBody>
          <a:bodyPr wrap="none" anchor="ctr">
            <a:spAutoFit/>
          </a:bodyPr>
          <a:lstStyle/>
          <a:p>
            <a:endParaRPr lang="en-IE"/>
          </a:p>
        </p:txBody>
      </p:sp>
      <p:graphicFrame>
        <p:nvGraphicFramePr>
          <p:cNvPr id="1030" name="Object 17"/>
          <p:cNvGraphicFramePr>
            <a:graphicFrameLocks noChangeAspect="1"/>
          </p:cNvGraphicFramePr>
          <p:nvPr/>
        </p:nvGraphicFramePr>
        <p:xfrm>
          <a:off x="2847975" y="5862638"/>
          <a:ext cx="2809875" cy="571500"/>
        </p:xfrm>
        <a:graphic>
          <a:graphicData uri="http://schemas.openxmlformats.org/presentationml/2006/ole">
            <mc:AlternateContent xmlns:mc="http://schemas.openxmlformats.org/markup-compatibility/2006">
              <mc:Choice xmlns:v="urn:schemas-microsoft-com:vml" Requires="v">
                <p:oleObj spid="_x0000_s125967" name="Bitmap Image" r:id="rId16" imgW="4552381" imgH="923810" progId="PBrush">
                  <p:embed/>
                </p:oleObj>
              </mc:Choice>
              <mc:Fallback>
                <p:oleObj name="Bitmap Image" r:id="rId16" imgW="4552381" imgH="923810" progId="PBrush">
                  <p:embed/>
                  <p:pic>
                    <p:nvPicPr>
                      <p:cNvPr id="0" name="Object 1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847975" y="5862638"/>
                        <a:ext cx="2809875"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7" name="Rectangle 18"/>
          <p:cNvSpPr>
            <a:spLocks noChangeArrowheads="1"/>
          </p:cNvSpPr>
          <p:nvPr/>
        </p:nvSpPr>
        <p:spPr bwMode="auto">
          <a:xfrm>
            <a:off x="0" y="3340100"/>
            <a:ext cx="9144000" cy="0"/>
          </a:xfrm>
          <a:prstGeom prst="rect">
            <a:avLst/>
          </a:prstGeom>
          <a:noFill/>
          <a:ln w="9525">
            <a:noFill/>
            <a:miter lim="800000"/>
            <a:headEnd/>
            <a:tailEnd/>
          </a:ln>
        </p:spPr>
        <p:txBody>
          <a:bodyPr wrap="none" anchor="ctr">
            <a:spAutoFit/>
          </a:bodyPr>
          <a:lstStyle/>
          <a:p>
            <a:endParaRPr lang="en-IE"/>
          </a:p>
        </p:txBody>
      </p:sp>
      <p:sp>
        <p:nvSpPr>
          <p:cNvPr id="1048" name="Rectangle 19"/>
          <p:cNvSpPr>
            <a:spLocks noChangeArrowheads="1"/>
          </p:cNvSpPr>
          <p:nvPr/>
        </p:nvSpPr>
        <p:spPr bwMode="auto">
          <a:xfrm>
            <a:off x="0" y="3340100"/>
            <a:ext cx="9144000" cy="0"/>
          </a:xfrm>
          <a:prstGeom prst="rect">
            <a:avLst/>
          </a:prstGeom>
          <a:noFill/>
          <a:ln w="9525">
            <a:noFill/>
            <a:miter lim="800000"/>
            <a:headEnd/>
            <a:tailEnd/>
          </a:ln>
        </p:spPr>
        <p:txBody>
          <a:bodyPr wrap="none" anchor="ctr">
            <a:spAutoFit/>
          </a:bodyPr>
          <a:lstStyle/>
          <a:p>
            <a:endParaRPr lang="en-IE"/>
          </a:p>
        </p:txBody>
      </p:sp>
      <p:graphicFrame>
        <p:nvGraphicFramePr>
          <p:cNvPr id="1031" name="Object 20"/>
          <p:cNvGraphicFramePr>
            <a:graphicFrameLocks noChangeAspect="1"/>
          </p:cNvGraphicFramePr>
          <p:nvPr/>
        </p:nvGraphicFramePr>
        <p:xfrm>
          <a:off x="6088063" y="5872163"/>
          <a:ext cx="2876550" cy="581025"/>
        </p:xfrm>
        <a:graphic>
          <a:graphicData uri="http://schemas.openxmlformats.org/presentationml/2006/ole">
            <mc:AlternateContent xmlns:mc="http://schemas.openxmlformats.org/markup-compatibility/2006">
              <mc:Choice xmlns:v="urn:schemas-microsoft-com:vml" Requires="v">
                <p:oleObj spid="_x0000_s125968" name="Bitmap Image" r:id="rId18" imgW="4525007" imgH="923810" progId="PBrush">
                  <p:embed/>
                </p:oleObj>
              </mc:Choice>
              <mc:Fallback>
                <p:oleObj name="Bitmap Image" r:id="rId18" imgW="4525007" imgH="923810" progId="PBrush">
                  <p:embed/>
                  <p:pic>
                    <p:nvPicPr>
                      <p:cNvPr id="0" name="Object 2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088063" y="5872163"/>
                        <a:ext cx="2876550" cy="581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49" name="Picture 21"/>
          <p:cNvPicPr>
            <a:picLocks noChangeAspect="1" noChangeArrowheads="1"/>
          </p:cNvPicPr>
          <p:nvPr/>
        </p:nvPicPr>
        <p:blipFill>
          <a:blip r:embed="rId20"/>
          <a:srcRect r="16667"/>
          <a:stretch>
            <a:fillRect/>
          </a:stretch>
        </p:blipFill>
        <p:spPr bwMode="auto">
          <a:xfrm>
            <a:off x="30163" y="5143500"/>
            <a:ext cx="2857500" cy="514350"/>
          </a:xfrm>
          <a:prstGeom prst="rect">
            <a:avLst/>
          </a:prstGeom>
          <a:noFill/>
          <a:ln w="9525">
            <a:noFill/>
            <a:miter lim="800000"/>
            <a:headEnd/>
            <a:tailEnd/>
          </a:ln>
        </p:spPr>
      </p:pic>
      <p:pic>
        <p:nvPicPr>
          <p:cNvPr id="1050" name="Picture 22"/>
          <p:cNvPicPr>
            <a:picLocks noChangeAspect="1" noChangeArrowheads="1"/>
          </p:cNvPicPr>
          <p:nvPr/>
        </p:nvPicPr>
        <p:blipFill>
          <a:blip r:embed="rId21"/>
          <a:srcRect r="17241"/>
          <a:stretch>
            <a:fillRect/>
          </a:stretch>
        </p:blipFill>
        <p:spPr bwMode="auto">
          <a:xfrm>
            <a:off x="30163" y="4351338"/>
            <a:ext cx="2743200" cy="561975"/>
          </a:xfrm>
          <a:prstGeom prst="rect">
            <a:avLst/>
          </a:prstGeom>
          <a:noFill/>
          <a:ln w="9525">
            <a:noFill/>
            <a:miter lim="800000"/>
            <a:headEnd/>
            <a:tailEnd/>
          </a:ln>
        </p:spPr>
      </p:pic>
      <p:pic>
        <p:nvPicPr>
          <p:cNvPr id="1051" name="Picture 23"/>
          <p:cNvPicPr>
            <a:picLocks noChangeAspect="1" noChangeArrowheads="1"/>
          </p:cNvPicPr>
          <p:nvPr/>
        </p:nvPicPr>
        <p:blipFill>
          <a:blip r:embed="rId22"/>
          <a:srcRect t="-5594" r="17439"/>
          <a:stretch>
            <a:fillRect/>
          </a:stretch>
        </p:blipFill>
        <p:spPr bwMode="auto">
          <a:xfrm>
            <a:off x="30163" y="3630613"/>
            <a:ext cx="2857500" cy="571500"/>
          </a:xfrm>
          <a:prstGeom prst="rect">
            <a:avLst/>
          </a:prstGeom>
          <a:noFill/>
          <a:ln w="9525">
            <a:noFill/>
            <a:miter lim="800000"/>
            <a:headEnd/>
            <a:tailEnd/>
          </a:ln>
        </p:spPr>
      </p:pic>
      <p:pic>
        <p:nvPicPr>
          <p:cNvPr id="1052" name="Picture 24"/>
          <p:cNvPicPr>
            <a:picLocks noChangeAspect="1" noChangeArrowheads="1"/>
          </p:cNvPicPr>
          <p:nvPr/>
        </p:nvPicPr>
        <p:blipFill>
          <a:blip r:embed="rId23"/>
          <a:srcRect r="16667"/>
          <a:stretch>
            <a:fillRect/>
          </a:stretch>
        </p:blipFill>
        <p:spPr bwMode="auto">
          <a:xfrm>
            <a:off x="30163" y="2909888"/>
            <a:ext cx="2857500" cy="514350"/>
          </a:xfrm>
          <a:prstGeom prst="rect">
            <a:avLst/>
          </a:prstGeom>
          <a:noFill/>
          <a:ln w="9525">
            <a:noFill/>
            <a:miter lim="800000"/>
            <a:headEnd/>
            <a:tailEnd/>
          </a:ln>
        </p:spPr>
      </p:pic>
      <p:sp>
        <p:nvSpPr>
          <p:cNvPr id="1053" name="Rectangle 25"/>
          <p:cNvSpPr>
            <a:spLocks noChangeArrowheads="1"/>
          </p:cNvSpPr>
          <p:nvPr/>
        </p:nvSpPr>
        <p:spPr bwMode="auto">
          <a:xfrm>
            <a:off x="0" y="3349625"/>
            <a:ext cx="9144000" cy="0"/>
          </a:xfrm>
          <a:prstGeom prst="rect">
            <a:avLst/>
          </a:prstGeom>
          <a:noFill/>
          <a:ln w="9525">
            <a:noFill/>
            <a:miter lim="800000"/>
            <a:headEnd/>
            <a:tailEnd/>
          </a:ln>
        </p:spPr>
        <p:txBody>
          <a:bodyPr wrap="none" anchor="ctr">
            <a:spAutoFit/>
          </a:bodyPr>
          <a:lstStyle/>
          <a:p>
            <a:endParaRPr lang="en-IE"/>
          </a:p>
        </p:txBody>
      </p:sp>
      <p:graphicFrame>
        <p:nvGraphicFramePr>
          <p:cNvPr id="1032" name="Object 26"/>
          <p:cNvGraphicFramePr>
            <a:graphicFrameLocks noChangeAspect="1"/>
          </p:cNvGraphicFramePr>
          <p:nvPr/>
        </p:nvGraphicFramePr>
        <p:xfrm>
          <a:off x="6088063" y="5080000"/>
          <a:ext cx="2857500" cy="561975"/>
        </p:xfrm>
        <a:graphic>
          <a:graphicData uri="http://schemas.openxmlformats.org/presentationml/2006/ole">
            <mc:AlternateContent xmlns:mc="http://schemas.openxmlformats.org/markup-compatibility/2006">
              <mc:Choice xmlns:v="urn:schemas-microsoft-com:vml" Requires="v">
                <p:oleObj spid="_x0000_s125969" name="Bitmap Image" r:id="rId24" imgW="4525007" imgH="885949" progId="PBrush">
                  <p:embed/>
                </p:oleObj>
              </mc:Choice>
              <mc:Fallback>
                <p:oleObj name="Bitmap Image" r:id="rId24" imgW="4525007" imgH="885949" progId="PBrush">
                  <p:embed/>
                  <p:pic>
                    <p:nvPicPr>
                      <p:cNvPr id="0" name="Object 26"/>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088063" y="5080000"/>
                        <a:ext cx="2857500" cy="561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54" name="Rectangle 27"/>
          <p:cNvSpPr>
            <a:spLocks noChangeArrowheads="1"/>
          </p:cNvSpPr>
          <p:nvPr/>
        </p:nvSpPr>
        <p:spPr bwMode="auto">
          <a:xfrm>
            <a:off x="0" y="3349625"/>
            <a:ext cx="9144000" cy="0"/>
          </a:xfrm>
          <a:prstGeom prst="rect">
            <a:avLst/>
          </a:prstGeom>
          <a:noFill/>
          <a:ln w="9525">
            <a:noFill/>
            <a:miter lim="800000"/>
            <a:headEnd/>
            <a:tailEnd/>
          </a:ln>
        </p:spPr>
        <p:txBody>
          <a:bodyPr wrap="none" anchor="ctr">
            <a:spAutoFit/>
          </a:bodyPr>
          <a:lstStyle/>
          <a:p>
            <a:endParaRPr lang="en-IE"/>
          </a:p>
        </p:txBody>
      </p:sp>
      <p:pic>
        <p:nvPicPr>
          <p:cNvPr id="1055" name="Picture 28"/>
          <p:cNvPicPr>
            <a:picLocks noChangeAspect="1" noChangeArrowheads="1"/>
          </p:cNvPicPr>
          <p:nvPr/>
        </p:nvPicPr>
        <p:blipFill>
          <a:blip r:embed="rId26"/>
          <a:srcRect r="16667"/>
          <a:stretch>
            <a:fillRect/>
          </a:stretch>
        </p:blipFill>
        <p:spPr bwMode="auto">
          <a:xfrm>
            <a:off x="6088063" y="4316413"/>
            <a:ext cx="2857500" cy="561975"/>
          </a:xfrm>
          <a:prstGeom prst="rect">
            <a:avLst/>
          </a:prstGeom>
          <a:noFill/>
          <a:ln w="9525">
            <a:noFill/>
            <a:miter lim="800000"/>
            <a:headEnd/>
            <a:tailEnd/>
          </a:ln>
        </p:spPr>
      </p:pic>
      <p:pic>
        <p:nvPicPr>
          <p:cNvPr id="1056" name="Picture 29"/>
          <p:cNvPicPr>
            <a:picLocks noChangeAspect="1" noChangeArrowheads="1"/>
          </p:cNvPicPr>
          <p:nvPr/>
        </p:nvPicPr>
        <p:blipFill>
          <a:blip r:embed="rId27"/>
          <a:srcRect r="16667"/>
          <a:stretch>
            <a:fillRect/>
          </a:stretch>
        </p:blipFill>
        <p:spPr bwMode="auto">
          <a:xfrm>
            <a:off x="3059113" y="2046288"/>
            <a:ext cx="2857500" cy="561975"/>
          </a:xfrm>
          <a:prstGeom prst="rect">
            <a:avLst/>
          </a:prstGeom>
          <a:noFill/>
          <a:ln w="9525">
            <a:noFill/>
            <a:miter lim="800000"/>
            <a:headEnd/>
            <a:tailEnd/>
          </a:ln>
        </p:spPr>
      </p:pic>
      <p:sp>
        <p:nvSpPr>
          <p:cNvPr id="1057" name="Rectangle 30"/>
          <p:cNvSpPr>
            <a:spLocks noChangeArrowheads="1"/>
          </p:cNvSpPr>
          <p:nvPr/>
        </p:nvSpPr>
        <p:spPr bwMode="auto">
          <a:xfrm>
            <a:off x="0" y="3359150"/>
            <a:ext cx="9144000" cy="0"/>
          </a:xfrm>
          <a:prstGeom prst="rect">
            <a:avLst/>
          </a:prstGeom>
          <a:noFill/>
          <a:ln w="9525">
            <a:noFill/>
            <a:miter lim="800000"/>
            <a:headEnd/>
            <a:tailEnd/>
          </a:ln>
        </p:spPr>
        <p:txBody>
          <a:bodyPr wrap="none" anchor="ctr">
            <a:spAutoFit/>
          </a:bodyPr>
          <a:lstStyle/>
          <a:p>
            <a:endParaRPr lang="en-IE"/>
          </a:p>
        </p:txBody>
      </p:sp>
      <p:graphicFrame>
        <p:nvGraphicFramePr>
          <p:cNvPr id="1033" name="Object 31"/>
          <p:cNvGraphicFramePr>
            <a:graphicFrameLocks noChangeAspect="1"/>
          </p:cNvGraphicFramePr>
          <p:nvPr/>
        </p:nvGraphicFramePr>
        <p:xfrm>
          <a:off x="6088063" y="3452813"/>
          <a:ext cx="2828925" cy="542925"/>
        </p:xfrm>
        <a:graphic>
          <a:graphicData uri="http://schemas.openxmlformats.org/presentationml/2006/ole">
            <mc:AlternateContent xmlns:mc="http://schemas.openxmlformats.org/markup-compatibility/2006">
              <mc:Choice xmlns:v="urn:schemas-microsoft-com:vml" Requires="v">
                <p:oleObj spid="_x0000_s125970" name="Bitmap Image" r:id="rId28" imgW="4544059" imgH="876190" progId="PBrush">
                  <p:embed/>
                </p:oleObj>
              </mc:Choice>
              <mc:Fallback>
                <p:oleObj name="Bitmap Image" r:id="rId28" imgW="4544059" imgH="876190" progId="PBrush">
                  <p:embed/>
                  <p:pic>
                    <p:nvPicPr>
                      <p:cNvPr id="0" name="Object 31"/>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6088063" y="3452813"/>
                        <a:ext cx="2828925"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58" name="Rectangle 32"/>
          <p:cNvSpPr>
            <a:spLocks noChangeArrowheads="1"/>
          </p:cNvSpPr>
          <p:nvPr/>
        </p:nvSpPr>
        <p:spPr bwMode="auto">
          <a:xfrm>
            <a:off x="6732588" y="1125538"/>
            <a:ext cx="2160587" cy="1552575"/>
          </a:xfrm>
          <a:prstGeom prst="rect">
            <a:avLst/>
          </a:prstGeom>
          <a:noFill/>
          <a:ln w="9525">
            <a:noFill/>
            <a:miter lim="800000"/>
            <a:headEnd/>
            <a:tailEnd/>
          </a:ln>
        </p:spPr>
        <p:txBody>
          <a:bodyPr wrap="none">
            <a:spAutoFit/>
          </a:bodyPr>
          <a:lstStyle/>
          <a:p>
            <a:pPr eaLnBrk="1" hangingPunct="1"/>
            <a:r>
              <a:rPr lang="en-US" b="1" i="1">
                <a:latin typeface="Century Gothic" pitchFamily="34" charset="0"/>
              </a:rPr>
              <a:t>19 MODELS </a:t>
            </a:r>
          </a:p>
          <a:p>
            <a:pPr eaLnBrk="1" hangingPunct="1"/>
            <a:r>
              <a:rPr lang="en-US" b="1" i="1">
                <a:latin typeface="Century Gothic" pitchFamily="34" charset="0"/>
              </a:rPr>
              <a:t>OUT OF </a:t>
            </a:r>
          </a:p>
          <a:p>
            <a:pPr eaLnBrk="1" hangingPunct="1"/>
            <a:r>
              <a:rPr lang="en-US" b="1" i="1">
                <a:latin typeface="Century Gothic" pitchFamily="34" charset="0"/>
              </a:rPr>
              <a:t>38 SURVEYED </a:t>
            </a:r>
            <a:endParaRPr lang="lv-LV" b="1" i="1">
              <a:latin typeface="Century Gothic" pitchFamily="34" charset="0"/>
            </a:endParaRPr>
          </a:p>
          <a:p>
            <a:pPr eaLnBrk="1" hangingPunct="1"/>
            <a:r>
              <a:rPr lang="en-US" b="1" i="1">
                <a:latin typeface="Century Gothic" pitchFamily="34" charset="0"/>
              </a:rPr>
              <a:t>PROJECTS</a:t>
            </a:r>
          </a:p>
        </p:txBody>
      </p:sp>
      <p:sp>
        <p:nvSpPr>
          <p:cNvPr id="36" name="Rectangle 2"/>
          <p:cNvSpPr txBox="1">
            <a:spLocks noChangeArrowheads="1"/>
          </p:cNvSpPr>
          <p:nvPr/>
        </p:nvSpPr>
        <p:spPr bwMode="auto">
          <a:xfrm>
            <a:off x="3509963" y="152400"/>
            <a:ext cx="5500687"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chemeClr val="bg1"/>
                </a:solidFill>
                <a:effectLst/>
                <a:uLnTx/>
                <a:uFillTx/>
                <a:latin typeface="+mj-lt"/>
                <a:ea typeface="+mj-ea"/>
                <a:cs typeface="+mj-cs"/>
              </a:rPr>
              <a:t>Variety of Collaboration Models</a:t>
            </a:r>
            <a:r>
              <a:rPr kumimoji="0" lang="en-US" sz="1400" b="1" i="0" u="none" strike="noStrike" kern="1200" cap="none" spc="0" normalizeH="0" baseline="0" noProof="0" dirty="0" smtClean="0">
                <a:ln>
                  <a:noFill/>
                </a:ln>
                <a:solidFill>
                  <a:schemeClr val="bg1"/>
                </a:solidFill>
                <a:effectLst/>
                <a:uLnTx/>
                <a:uFillTx/>
                <a:latin typeface="+mj-lt"/>
                <a:ea typeface="+mj-ea"/>
                <a:cs typeface="+mj-cs"/>
              </a:rPr>
              <a:t/>
            </a:r>
            <a:br>
              <a:rPr kumimoji="0" lang="en-US" sz="1400" b="1" i="0" u="none" strike="noStrike" kern="1200" cap="none" spc="0" normalizeH="0" baseline="0" noProof="0" dirty="0" smtClean="0">
                <a:ln>
                  <a:noFill/>
                </a:ln>
                <a:solidFill>
                  <a:schemeClr val="bg1"/>
                </a:solidFill>
                <a:effectLst/>
                <a:uLnTx/>
                <a:uFillTx/>
                <a:latin typeface="+mj-lt"/>
                <a:ea typeface="+mj-ea"/>
                <a:cs typeface="+mj-cs"/>
              </a:rPr>
            </a:br>
            <a:r>
              <a:rPr kumimoji="0" lang="en-US" sz="1400" b="1" i="0" u="none" strike="noStrike" kern="1200" cap="none" spc="0" normalizeH="0" baseline="0" noProof="0" dirty="0" smtClean="0">
                <a:ln>
                  <a:noFill/>
                </a:ln>
                <a:solidFill>
                  <a:schemeClr val="bg1"/>
                </a:solidFill>
                <a:effectLst/>
                <a:uLnTx/>
                <a:uFillTx/>
                <a:latin typeface="+mj-lt"/>
                <a:ea typeface="+mj-ea"/>
                <a:cs typeface="+mj-cs"/>
              </a:rPr>
              <a:t>(</a:t>
            </a:r>
            <a:r>
              <a:rPr kumimoji="0" lang="en-US" sz="1400" b="1" i="0" u="none" strike="noStrike" kern="1200" cap="none" spc="0" normalizeH="0" baseline="0" noProof="0" dirty="0" err="1" smtClean="0">
                <a:ln>
                  <a:noFill/>
                </a:ln>
                <a:solidFill>
                  <a:schemeClr val="bg1"/>
                </a:solidFill>
                <a:effectLst/>
                <a:uLnTx/>
                <a:uFillTx/>
                <a:latin typeface="+mj-lt"/>
                <a:ea typeface="+mj-ea"/>
                <a:cs typeface="+mj-cs"/>
              </a:rPr>
              <a:t>Šmite</a:t>
            </a:r>
            <a:r>
              <a:rPr kumimoji="0" lang="en-US" sz="1400" b="1" i="0" u="none" strike="noStrike" kern="1200" cap="none" spc="0" normalizeH="0" baseline="0" noProof="0" dirty="0" smtClean="0">
                <a:ln>
                  <a:noFill/>
                </a:ln>
                <a:solidFill>
                  <a:schemeClr val="bg1"/>
                </a:solidFill>
                <a:effectLst/>
                <a:uLnTx/>
                <a:uFillTx/>
                <a:latin typeface="+mj-lt"/>
                <a:ea typeface="+mj-ea"/>
                <a:cs typeface="+mj-cs"/>
              </a:rPr>
              <a:t>, 2007)</a:t>
            </a: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Slide Number Placeholder 4"/>
          <p:cNvSpPr>
            <a:spLocks noGrp="1"/>
          </p:cNvSpPr>
          <p:nvPr>
            <p:ph type="sldNum" sz="quarter" idx="4294967295"/>
          </p:nvPr>
        </p:nvSpPr>
        <p:spPr>
          <a:xfrm>
            <a:off x="7848600" y="6172200"/>
            <a:ext cx="762000" cy="457200"/>
          </a:xfrm>
          <a:prstGeom prst="rect">
            <a:avLst/>
          </a:prstGeom>
          <a:noFill/>
        </p:spPr>
        <p:txBody>
          <a:bodyPr/>
          <a:lstStyle/>
          <a:p>
            <a:fld id="{C0F4A690-E068-45B5-A3BE-D6BED075C409}" type="slidenum">
              <a:rPr lang="en-GB"/>
              <a:pPr/>
              <a:t>27</a:t>
            </a:fld>
            <a:endParaRPr lang="en-GB"/>
          </a:p>
        </p:txBody>
      </p:sp>
      <p:sp>
        <p:nvSpPr>
          <p:cNvPr id="30724" name="Rectangle 2"/>
          <p:cNvSpPr>
            <a:spLocks noGrp="1" noChangeArrowheads="1"/>
          </p:cNvSpPr>
          <p:nvPr>
            <p:ph type="title"/>
          </p:nvPr>
        </p:nvSpPr>
        <p:spPr/>
        <p:txBody>
          <a:bodyPr/>
          <a:lstStyle/>
          <a:p>
            <a:pPr eaLnBrk="1" hangingPunct="1"/>
            <a:r>
              <a:rPr lang="en-US" sz="2800" dirty="0" smtClean="0"/>
              <a:t>Collaboration Models</a:t>
            </a:r>
            <a:endParaRPr lang="en-US" sz="2000" dirty="0" smtClean="0"/>
          </a:p>
        </p:txBody>
      </p:sp>
      <p:sp>
        <p:nvSpPr>
          <p:cNvPr id="30726" name="Rectangle 4"/>
          <p:cNvSpPr>
            <a:spLocks noChangeArrowheads="1"/>
          </p:cNvSpPr>
          <p:nvPr/>
        </p:nvSpPr>
        <p:spPr bwMode="auto">
          <a:xfrm>
            <a:off x="0" y="3354388"/>
            <a:ext cx="9144000" cy="0"/>
          </a:xfrm>
          <a:prstGeom prst="rect">
            <a:avLst/>
          </a:prstGeom>
          <a:noFill/>
          <a:ln w="9525">
            <a:noFill/>
            <a:miter lim="800000"/>
            <a:headEnd/>
            <a:tailEnd/>
          </a:ln>
        </p:spPr>
        <p:txBody>
          <a:bodyPr wrap="none" anchor="ctr">
            <a:spAutoFit/>
          </a:bodyPr>
          <a:lstStyle/>
          <a:p>
            <a:endParaRPr lang="en-IE"/>
          </a:p>
        </p:txBody>
      </p:sp>
      <p:sp>
        <p:nvSpPr>
          <p:cNvPr id="30727" name="Rectangle 5"/>
          <p:cNvSpPr>
            <a:spLocks noChangeArrowheads="1"/>
          </p:cNvSpPr>
          <p:nvPr/>
        </p:nvSpPr>
        <p:spPr bwMode="auto">
          <a:xfrm>
            <a:off x="0" y="3340100"/>
            <a:ext cx="9144000" cy="0"/>
          </a:xfrm>
          <a:prstGeom prst="rect">
            <a:avLst/>
          </a:prstGeom>
          <a:noFill/>
          <a:ln w="9525">
            <a:noFill/>
            <a:miter lim="800000"/>
            <a:headEnd/>
            <a:tailEnd/>
          </a:ln>
        </p:spPr>
        <p:txBody>
          <a:bodyPr wrap="none" anchor="ctr">
            <a:spAutoFit/>
          </a:bodyPr>
          <a:lstStyle/>
          <a:p>
            <a:endParaRPr lang="en-IE"/>
          </a:p>
        </p:txBody>
      </p:sp>
      <p:sp>
        <p:nvSpPr>
          <p:cNvPr id="30728" name="Rectangle 6"/>
          <p:cNvSpPr>
            <a:spLocks noChangeArrowheads="1"/>
          </p:cNvSpPr>
          <p:nvPr/>
        </p:nvSpPr>
        <p:spPr bwMode="auto">
          <a:xfrm>
            <a:off x="0" y="3344863"/>
            <a:ext cx="9144000" cy="0"/>
          </a:xfrm>
          <a:prstGeom prst="rect">
            <a:avLst/>
          </a:prstGeom>
          <a:noFill/>
          <a:ln w="9525">
            <a:noFill/>
            <a:miter lim="800000"/>
            <a:headEnd/>
            <a:tailEnd/>
          </a:ln>
        </p:spPr>
        <p:txBody>
          <a:bodyPr wrap="none" anchor="ctr">
            <a:spAutoFit/>
          </a:bodyPr>
          <a:lstStyle/>
          <a:p>
            <a:endParaRPr lang="en-IE"/>
          </a:p>
        </p:txBody>
      </p:sp>
      <p:sp>
        <p:nvSpPr>
          <p:cNvPr id="30729" name="Rectangle 7"/>
          <p:cNvSpPr>
            <a:spLocks noChangeArrowheads="1"/>
          </p:cNvSpPr>
          <p:nvPr/>
        </p:nvSpPr>
        <p:spPr bwMode="auto">
          <a:xfrm>
            <a:off x="0" y="3349625"/>
            <a:ext cx="9144000" cy="0"/>
          </a:xfrm>
          <a:prstGeom prst="rect">
            <a:avLst/>
          </a:prstGeom>
          <a:noFill/>
          <a:ln w="9525">
            <a:noFill/>
            <a:miter lim="800000"/>
            <a:headEnd/>
            <a:tailEnd/>
          </a:ln>
        </p:spPr>
        <p:txBody>
          <a:bodyPr wrap="none" anchor="ctr">
            <a:spAutoFit/>
          </a:bodyPr>
          <a:lstStyle/>
          <a:p>
            <a:endParaRPr lang="en-IE"/>
          </a:p>
        </p:txBody>
      </p:sp>
      <p:sp>
        <p:nvSpPr>
          <p:cNvPr id="30730" name="Rectangle 9"/>
          <p:cNvSpPr>
            <a:spLocks noChangeArrowheads="1"/>
          </p:cNvSpPr>
          <p:nvPr/>
        </p:nvSpPr>
        <p:spPr bwMode="auto">
          <a:xfrm>
            <a:off x="0" y="3344863"/>
            <a:ext cx="9144000" cy="0"/>
          </a:xfrm>
          <a:prstGeom prst="rect">
            <a:avLst/>
          </a:prstGeom>
          <a:noFill/>
          <a:ln w="9525">
            <a:noFill/>
            <a:miter lim="800000"/>
            <a:headEnd/>
            <a:tailEnd/>
          </a:ln>
        </p:spPr>
        <p:txBody>
          <a:bodyPr wrap="none" anchor="ctr">
            <a:spAutoFit/>
          </a:bodyPr>
          <a:lstStyle/>
          <a:p>
            <a:endParaRPr lang="en-IE"/>
          </a:p>
        </p:txBody>
      </p:sp>
      <p:sp>
        <p:nvSpPr>
          <p:cNvPr id="30731" name="Rectangle 10"/>
          <p:cNvSpPr>
            <a:spLocks noChangeArrowheads="1"/>
          </p:cNvSpPr>
          <p:nvPr/>
        </p:nvSpPr>
        <p:spPr bwMode="auto">
          <a:xfrm>
            <a:off x="0" y="3340100"/>
            <a:ext cx="9144000" cy="0"/>
          </a:xfrm>
          <a:prstGeom prst="rect">
            <a:avLst/>
          </a:prstGeom>
          <a:noFill/>
          <a:ln w="9525">
            <a:noFill/>
            <a:miter lim="800000"/>
            <a:headEnd/>
            <a:tailEnd/>
          </a:ln>
        </p:spPr>
        <p:txBody>
          <a:bodyPr wrap="none" anchor="ctr">
            <a:spAutoFit/>
          </a:bodyPr>
          <a:lstStyle/>
          <a:p>
            <a:endParaRPr lang="en-IE"/>
          </a:p>
        </p:txBody>
      </p:sp>
      <p:sp>
        <p:nvSpPr>
          <p:cNvPr id="30732" name="Rectangle 11"/>
          <p:cNvSpPr>
            <a:spLocks noChangeArrowheads="1"/>
          </p:cNvSpPr>
          <p:nvPr/>
        </p:nvSpPr>
        <p:spPr bwMode="auto">
          <a:xfrm>
            <a:off x="0" y="3340100"/>
            <a:ext cx="9144000" cy="0"/>
          </a:xfrm>
          <a:prstGeom prst="rect">
            <a:avLst/>
          </a:prstGeom>
          <a:noFill/>
          <a:ln w="9525">
            <a:noFill/>
            <a:miter lim="800000"/>
            <a:headEnd/>
            <a:tailEnd/>
          </a:ln>
        </p:spPr>
        <p:txBody>
          <a:bodyPr wrap="none" anchor="ctr">
            <a:spAutoFit/>
          </a:bodyPr>
          <a:lstStyle/>
          <a:p>
            <a:endParaRPr lang="en-IE"/>
          </a:p>
        </p:txBody>
      </p:sp>
      <p:sp>
        <p:nvSpPr>
          <p:cNvPr id="30733" name="Rectangle 12"/>
          <p:cNvSpPr>
            <a:spLocks noChangeArrowheads="1"/>
          </p:cNvSpPr>
          <p:nvPr/>
        </p:nvSpPr>
        <p:spPr bwMode="auto">
          <a:xfrm>
            <a:off x="0" y="3349625"/>
            <a:ext cx="9144000" cy="0"/>
          </a:xfrm>
          <a:prstGeom prst="rect">
            <a:avLst/>
          </a:prstGeom>
          <a:noFill/>
          <a:ln w="9525">
            <a:noFill/>
            <a:miter lim="800000"/>
            <a:headEnd/>
            <a:tailEnd/>
          </a:ln>
        </p:spPr>
        <p:txBody>
          <a:bodyPr wrap="none" anchor="ctr">
            <a:spAutoFit/>
          </a:bodyPr>
          <a:lstStyle/>
          <a:p>
            <a:endParaRPr lang="en-IE"/>
          </a:p>
        </p:txBody>
      </p:sp>
      <p:sp>
        <p:nvSpPr>
          <p:cNvPr id="30734" name="Rectangle 13"/>
          <p:cNvSpPr>
            <a:spLocks noChangeArrowheads="1"/>
          </p:cNvSpPr>
          <p:nvPr/>
        </p:nvSpPr>
        <p:spPr bwMode="auto">
          <a:xfrm>
            <a:off x="0" y="3349625"/>
            <a:ext cx="9144000" cy="0"/>
          </a:xfrm>
          <a:prstGeom prst="rect">
            <a:avLst/>
          </a:prstGeom>
          <a:noFill/>
          <a:ln w="9525">
            <a:noFill/>
            <a:miter lim="800000"/>
            <a:headEnd/>
            <a:tailEnd/>
          </a:ln>
        </p:spPr>
        <p:txBody>
          <a:bodyPr wrap="none" anchor="ctr">
            <a:spAutoFit/>
          </a:bodyPr>
          <a:lstStyle/>
          <a:p>
            <a:endParaRPr lang="en-IE"/>
          </a:p>
        </p:txBody>
      </p:sp>
      <p:pic>
        <p:nvPicPr>
          <p:cNvPr id="424974" name="Picture 14"/>
          <p:cNvPicPr>
            <a:picLocks noChangeAspect="1" noChangeArrowheads="1"/>
          </p:cNvPicPr>
          <p:nvPr/>
        </p:nvPicPr>
        <p:blipFill>
          <a:blip r:embed="rId2"/>
          <a:srcRect r="16667"/>
          <a:stretch>
            <a:fillRect/>
          </a:stretch>
        </p:blipFill>
        <p:spPr bwMode="auto">
          <a:xfrm>
            <a:off x="357158" y="3929066"/>
            <a:ext cx="6985000" cy="1374775"/>
          </a:xfrm>
          <a:prstGeom prst="rect">
            <a:avLst/>
          </a:prstGeom>
          <a:noFill/>
          <a:ln w="9525">
            <a:noFill/>
            <a:miter lim="800000"/>
            <a:headEnd/>
            <a:tailEnd/>
          </a:ln>
        </p:spPr>
      </p:pic>
      <p:pic>
        <p:nvPicPr>
          <p:cNvPr id="424975" name="Picture 15"/>
          <p:cNvPicPr>
            <a:picLocks noChangeAspect="1" noChangeArrowheads="1"/>
          </p:cNvPicPr>
          <p:nvPr/>
        </p:nvPicPr>
        <p:blipFill>
          <a:blip r:embed="rId3"/>
          <a:srcRect r="16667"/>
          <a:stretch>
            <a:fillRect/>
          </a:stretch>
        </p:blipFill>
        <p:spPr bwMode="auto">
          <a:xfrm>
            <a:off x="428596" y="1428736"/>
            <a:ext cx="7056437" cy="1387475"/>
          </a:xfrm>
          <a:prstGeom prst="rect">
            <a:avLst/>
          </a:prstGeom>
          <a:noFill/>
          <a:ln w="9525">
            <a:noFill/>
            <a:miter lim="800000"/>
            <a:headEnd/>
            <a:tailEnd/>
          </a:ln>
        </p:spPr>
      </p:pic>
      <p:sp>
        <p:nvSpPr>
          <p:cNvPr id="30737" name="Rectangle 16"/>
          <p:cNvSpPr>
            <a:spLocks noChangeArrowheads="1"/>
          </p:cNvSpPr>
          <p:nvPr/>
        </p:nvSpPr>
        <p:spPr bwMode="auto">
          <a:xfrm>
            <a:off x="0" y="3359150"/>
            <a:ext cx="9144000" cy="0"/>
          </a:xfrm>
          <a:prstGeom prst="rect">
            <a:avLst/>
          </a:prstGeom>
          <a:noFill/>
          <a:ln w="9525">
            <a:noFill/>
            <a:miter lim="800000"/>
            <a:headEnd/>
            <a:tailEnd/>
          </a:ln>
        </p:spPr>
        <p:txBody>
          <a:bodyPr wrap="none" anchor="ctr">
            <a:spAutoFit/>
          </a:bodyPr>
          <a:lstStyle/>
          <a:p>
            <a:endParaRPr lang="en-IE"/>
          </a:p>
        </p:txBody>
      </p:sp>
      <p:sp>
        <p:nvSpPr>
          <p:cNvPr id="18" name="Oval 17"/>
          <p:cNvSpPr/>
          <p:nvPr/>
        </p:nvSpPr>
        <p:spPr>
          <a:xfrm rot="450548">
            <a:off x="2232773" y="2001883"/>
            <a:ext cx="5533739" cy="642099"/>
          </a:xfrm>
          <a:prstGeom prst="ellipse">
            <a:avLst/>
          </a:prstGeom>
          <a:noFill/>
          <a:ln w="603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Oval 18"/>
          <p:cNvSpPr/>
          <p:nvPr/>
        </p:nvSpPr>
        <p:spPr>
          <a:xfrm>
            <a:off x="3214678" y="2000240"/>
            <a:ext cx="1714512" cy="857256"/>
          </a:xfrm>
          <a:prstGeom prst="ellipse">
            <a:avLst/>
          </a:prstGeom>
          <a:noFill/>
          <a:ln w="603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0" name="Oval 19"/>
          <p:cNvSpPr/>
          <p:nvPr/>
        </p:nvSpPr>
        <p:spPr>
          <a:xfrm>
            <a:off x="2071670" y="1714488"/>
            <a:ext cx="2286016" cy="857256"/>
          </a:xfrm>
          <a:prstGeom prst="ellipse">
            <a:avLst/>
          </a:prstGeom>
          <a:noFill/>
          <a:ln w="603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 name="Oval 20"/>
          <p:cNvSpPr/>
          <p:nvPr/>
        </p:nvSpPr>
        <p:spPr>
          <a:xfrm>
            <a:off x="3214678" y="4071942"/>
            <a:ext cx="1714512" cy="857256"/>
          </a:xfrm>
          <a:prstGeom prst="ellipse">
            <a:avLst/>
          </a:prstGeom>
          <a:noFill/>
          <a:ln w="603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Oval 22"/>
          <p:cNvSpPr/>
          <p:nvPr/>
        </p:nvSpPr>
        <p:spPr>
          <a:xfrm rot="844172">
            <a:off x="2352467" y="4306307"/>
            <a:ext cx="5533739" cy="642099"/>
          </a:xfrm>
          <a:prstGeom prst="ellipse">
            <a:avLst/>
          </a:prstGeom>
          <a:noFill/>
          <a:ln w="603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2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1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19" grpId="1" animBg="1"/>
      <p:bldP spid="20" grpId="0" animBg="1"/>
      <p:bldP spid="20" grpId="1" animBg="1"/>
      <p:bldP spid="21" grpId="0" animBg="1"/>
      <p:bldP spid="21" grpId="1" animBg="1"/>
      <p:bldP spid="2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GB" smtClean="0">
                <a:ea typeface="ヒラギノ角ゴ Pro W3"/>
                <a:cs typeface="ヒラギノ角ゴ Pro W3"/>
              </a:rPr>
              <a:t>Global Teaming Model</a:t>
            </a:r>
          </a:p>
        </p:txBody>
      </p:sp>
      <p:sp>
        <p:nvSpPr>
          <p:cNvPr id="31746" name="Text Placeholder 2"/>
          <p:cNvSpPr>
            <a:spLocks noGrp="1"/>
          </p:cNvSpPr>
          <p:nvPr>
            <p:ph type="body" sz="quarter" idx="11"/>
          </p:nvPr>
        </p:nvSpPr>
        <p:spPr>
          <a:xfrm>
            <a:off x="714348" y="1571612"/>
            <a:ext cx="7747000" cy="4953000"/>
          </a:xfrm>
        </p:spPr>
        <p:txBody>
          <a:bodyPr/>
          <a:lstStyle/>
          <a:p>
            <a:pPr eaLnBrk="1" hangingPunct="1"/>
            <a:r>
              <a:rPr lang="en-GB" dirty="0" smtClean="0">
                <a:ea typeface="ヒラギノ角ゴ Pro W3"/>
                <a:cs typeface="ヒラギノ角ゴ Pro W3"/>
              </a:rPr>
              <a:t>Process for effective Global Software Engineering</a:t>
            </a:r>
          </a:p>
          <a:p>
            <a:pPr eaLnBrk="1" hangingPunct="1"/>
            <a:r>
              <a:rPr lang="en-GB" dirty="0" smtClean="0">
                <a:ea typeface="ヒラギノ角ゴ Pro W3"/>
                <a:cs typeface="ヒラギノ角ゴ Pro W3"/>
              </a:rPr>
              <a:t>Global Teaming Model based on the structure of Capability Maturity Model Integrated</a:t>
            </a:r>
          </a:p>
          <a:p>
            <a:pPr eaLnBrk="1" hangingPunct="1"/>
            <a:r>
              <a:rPr lang="en-GB" dirty="0" smtClean="0">
                <a:ea typeface="ヒラギノ角ゴ Pro W3"/>
                <a:cs typeface="ヒラギノ角ゴ Pro W3"/>
              </a:rPr>
              <a:t>Can and should be used with existing processes</a:t>
            </a: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8"/>
          <p:cNvSpPr>
            <a:spLocks noGrp="1"/>
          </p:cNvSpPr>
          <p:nvPr>
            <p:ph type="title"/>
          </p:nvPr>
        </p:nvSpPr>
        <p:spPr/>
        <p:txBody>
          <a:bodyPr/>
          <a:lstStyle/>
          <a:p>
            <a:pPr eaLnBrk="1" hangingPunct="1"/>
            <a:r>
              <a:rPr lang="en-GB" smtClean="0">
                <a:ea typeface="ヒラギノ角ゴ Pro W3"/>
                <a:cs typeface="ヒラギノ角ゴ Pro W3"/>
              </a:rPr>
              <a:t>Global Teaming Model</a:t>
            </a:r>
          </a:p>
        </p:txBody>
      </p:sp>
      <p:sp>
        <p:nvSpPr>
          <p:cNvPr id="29700"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GB"/>
          </a:p>
        </p:txBody>
      </p:sp>
      <p:graphicFrame>
        <p:nvGraphicFramePr>
          <p:cNvPr id="29698" name="Object 2"/>
          <p:cNvGraphicFramePr>
            <a:graphicFrameLocks noChangeAspect="1"/>
          </p:cNvGraphicFramePr>
          <p:nvPr/>
        </p:nvGraphicFramePr>
        <p:xfrm>
          <a:off x="714375" y="1071563"/>
          <a:ext cx="7602538" cy="5214937"/>
        </p:xfrm>
        <a:graphic>
          <a:graphicData uri="http://schemas.openxmlformats.org/presentationml/2006/ole">
            <mc:AlternateContent xmlns:mc="http://schemas.openxmlformats.org/markup-compatibility/2006">
              <mc:Choice xmlns:v="urn:schemas-microsoft-com:vml" Requires="v">
                <p:oleObj spid="_x0000_s29706" r:id="rId3" imgW="5750814" imgH="3945255" progId="">
                  <p:embed/>
                </p:oleObj>
              </mc:Choice>
              <mc:Fallback>
                <p:oleObj r:id="rId3" imgW="5750814" imgH="3945255" progId="">
                  <p:embed/>
                  <p:pic>
                    <p:nvPicPr>
                      <p:cNvPr id="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5" y="1071563"/>
                        <a:ext cx="7602538" cy="5214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AutoShape 6"/>
          <p:cNvSpPr>
            <a:spLocks noChangeArrowheads="1"/>
          </p:cNvSpPr>
          <p:nvPr/>
        </p:nvSpPr>
        <p:spPr bwMode="auto">
          <a:xfrm>
            <a:off x="357158" y="3500438"/>
            <a:ext cx="4465637" cy="1235067"/>
          </a:xfrm>
          <a:prstGeom prst="wedgeRoundRectCallout">
            <a:avLst>
              <a:gd name="adj1" fmla="val 98566"/>
              <a:gd name="adj2" fmla="val 29743"/>
              <a:gd name="adj3" fmla="val 16667"/>
            </a:avLst>
          </a:prstGeom>
          <a:solidFill>
            <a:schemeClr val="bg1"/>
          </a:solidFill>
          <a:ln w="9525" algn="ctr">
            <a:solidFill>
              <a:schemeClr val="tx1"/>
            </a:solidFill>
            <a:miter lim="800000"/>
            <a:headEnd/>
            <a:tailEnd/>
          </a:ln>
        </p:spPr>
        <p:txBody>
          <a:bodyPr/>
          <a:lstStyle/>
          <a:p>
            <a:r>
              <a:rPr lang="en-IE" b="1" dirty="0" smtClean="0"/>
              <a:t>Establish cooperation and coordination procedures between locations</a:t>
            </a:r>
            <a:endParaRPr lang="en-GB" dirty="0"/>
          </a:p>
        </p:txBody>
      </p:sp>
      <p:sp>
        <p:nvSpPr>
          <p:cNvPr id="7" name="TextBox 6"/>
          <p:cNvSpPr txBox="1"/>
          <p:nvPr/>
        </p:nvSpPr>
        <p:spPr>
          <a:xfrm>
            <a:off x="0" y="6072206"/>
            <a:ext cx="2714644" cy="307777"/>
          </a:xfrm>
          <a:prstGeom prst="rect">
            <a:avLst/>
          </a:prstGeom>
          <a:noFill/>
        </p:spPr>
        <p:txBody>
          <a:bodyPr wrap="square" rtlCol="0">
            <a:spAutoFit/>
          </a:bodyPr>
          <a:lstStyle/>
          <a:p>
            <a:pPr marL="0" lvl="4"/>
            <a:r>
              <a:rPr lang="en-US" sz="1400" dirty="0" smtClean="0"/>
              <a:t>Richardson et al., 2010</a:t>
            </a:r>
            <a:endParaRPr lang="en-IE"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8"/>
          <p:cNvSpPr>
            <a:spLocks noGrp="1"/>
          </p:cNvSpPr>
          <p:nvPr>
            <p:ph type="title"/>
          </p:nvPr>
        </p:nvSpPr>
        <p:spPr/>
        <p:txBody>
          <a:bodyPr/>
          <a:lstStyle/>
          <a:p>
            <a:pPr eaLnBrk="1" hangingPunct="1"/>
            <a:r>
              <a:rPr lang="en-GB" smtClean="0">
                <a:ea typeface="ヒラギノ角ゴ Pro W3"/>
                <a:cs typeface="ヒラギノ角ゴ Pro W3"/>
              </a:rPr>
              <a:t>Global Teaming Model</a:t>
            </a:r>
          </a:p>
        </p:txBody>
      </p:sp>
      <p:sp>
        <p:nvSpPr>
          <p:cNvPr id="30724"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GB"/>
          </a:p>
        </p:txBody>
      </p:sp>
      <p:sp>
        <p:nvSpPr>
          <p:cNvPr id="30725"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GB"/>
          </a:p>
        </p:txBody>
      </p:sp>
      <p:graphicFrame>
        <p:nvGraphicFramePr>
          <p:cNvPr id="30722" name="Object 2"/>
          <p:cNvGraphicFramePr>
            <a:graphicFrameLocks noChangeAspect="1"/>
          </p:cNvGraphicFramePr>
          <p:nvPr/>
        </p:nvGraphicFramePr>
        <p:xfrm>
          <a:off x="642938" y="1071563"/>
          <a:ext cx="8081962" cy="4857750"/>
        </p:xfrm>
        <a:graphic>
          <a:graphicData uri="http://schemas.openxmlformats.org/presentationml/2006/ole">
            <mc:AlternateContent xmlns:mc="http://schemas.openxmlformats.org/markup-compatibility/2006">
              <mc:Choice xmlns:v="urn:schemas-microsoft-com:vml" Requires="v">
                <p:oleObj spid="_x0000_s30730" r:id="rId3" imgW="5390769" imgH="3248025" progId="">
                  <p:embed/>
                </p:oleObj>
              </mc:Choice>
              <mc:Fallback>
                <p:oleObj r:id="rId3" imgW="5390769" imgH="3248025" progId="">
                  <p:embed/>
                  <p:pic>
                    <p:nvPicPr>
                      <p:cNvPr id="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38" y="1071563"/>
                        <a:ext cx="8081962" cy="4857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AutoShape 6"/>
          <p:cNvSpPr>
            <a:spLocks noChangeArrowheads="1"/>
          </p:cNvSpPr>
          <p:nvPr/>
        </p:nvSpPr>
        <p:spPr bwMode="auto">
          <a:xfrm>
            <a:off x="3929058" y="3071810"/>
            <a:ext cx="4251323" cy="1235067"/>
          </a:xfrm>
          <a:prstGeom prst="wedgeRoundRectCallout">
            <a:avLst>
              <a:gd name="adj1" fmla="val -81207"/>
              <a:gd name="adj2" fmla="val 114830"/>
              <a:gd name="adj3" fmla="val 16667"/>
            </a:avLst>
          </a:prstGeom>
          <a:solidFill>
            <a:schemeClr val="bg1"/>
          </a:solidFill>
          <a:ln w="9525" algn="ctr">
            <a:solidFill>
              <a:schemeClr val="tx1"/>
            </a:solidFill>
            <a:miter lim="800000"/>
            <a:headEnd/>
            <a:tailEnd/>
          </a:ln>
        </p:spPr>
        <p:txBody>
          <a:bodyPr/>
          <a:lstStyle/>
          <a:p>
            <a:pPr algn="ctr"/>
            <a:r>
              <a:rPr lang="en-IE" b="1" dirty="0" smtClean="0"/>
              <a:t>Implement strategy for conducting meetings between locations</a:t>
            </a:r>
            <a:endParaRPr lang="en-GB"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type="body" idx="1"/>
          </p:nvPr>
        </p:nvSpPr>
        <p:spPr/>
        <p:txBody>
          <a:bodyPr/>
          <a:lstStyle/>
          <a:p>
            <a:r>
              <a:rPr lang="en-IE" dirty="0" smtClean="0"/>
              <a:t>How can you ensure that the processes you implement will work in a Global environment?</a:t>
            </a:r>
          </a:p>
          <a:p>
            <a:endParaRPr lang="en-IE" dirty="0" smtClean="0"/>
          </a:p>
          <a:p>
            <a:r>
              <a:rPr lang="en-IE" dirty="0" smtClean="0"/>
              <a:t>Local processes are not global processes!</a:t>
            </a:r>
          </a:p>
          <a:p>
            <a:endParaRPr lang="en-US" dirty="0"/>
          </a:p>
        </p:txBody>
      </p:sp>
      <p:sp>
        <p:nvSpPr>
          <p:cNvPr id="6" name="Rectangle 2"/>
          <p:cNvSpPr txBox="1">
            <a:spLocks noChangeArrowheads="1"/>
          </p:cNvSpPr>
          <p:nvPr/>
        </p:nvSpPr>
        <p:spPr bwMode="auto">
          <a:xfrm>
            <a:off x="3643313" y="0"/>
            <a:ext cx="5500687"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chemeClr val="bg1"/>
                </a:solidFill>
                <a:effectLst/>
                <a:uLnTx/>
                <a:uFillTx/>
                <a:latin typeface="+mj-lt"/>
                <a:ea typeface="ヒラギノ角ゴ Pro W3" charset="-128"/>
                <a:cs typeface="ヒラギノ角ゴ Pro W3" charset="-128"/>
              </a:rPr>
              <a:t>Specific Environment Example: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chemeClr val="bg1"/>
                </a:solidFill>
                <a:effectLst/>
                <a:uLnTx/>
                <a:uFillTx/>
                <a:latin typeface="+mj-lt"/>
                <a:ea typeface="ヒラギノ角ゴ Pro W3" charset="-128"/>
                <a:cs typeface="ヒラギノ角ゴ Pro W3" charset="-128"/>
              </a:rPr>
              <a:t>Global Software Development</a:t>
            </a:r>
            <a:endParaRPr kumimoji="0" lang="en-GB" sz="2400" b="1" i="0" u="none" strike="noStrike" kern="1200" cap="none" spc="0" normalizeH="0" baseline="0" noProof="0" dirty="0">
              <a:ln>
                <a:noFill/>
              </a:ln>
              <a:solidFill>
                <a:schemeClr val="bg1"/>
              </a:solidFill>
              <a:effectLst/>
              <a:uLnTx/>
              <a:uFillTx/>
              <a:latin typeface="+mj-lt"/>
              <a:ea typeface="ヒラギノ角ゴ Pro W3" charset="-128"/>
              <a:cs typeface="ヒラギノ角ゴ Pro W3" charset="-128"/>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dirty="0" smtClean="0"/>
              <a:t>RD and REQM</a:t>
            </a:r>
            <a:endParaRPr lang="en-GB" dirty="0"/>
          </a:p>
        </p:txBody>
      </p:sp>
      <p:sp>
        <p:nvSpPr>
          <p:cNvPr id="91139" name="Rectangle 3"/>
          <p:cNvSpPr>
            <a:spLocks noGrp="1" noChangeArrowheads="1"/>
          </p:cNvSpPr>
          <p:nvPr>
            <p:ph type="body" idx="1"/>
          </p:nvPr>
        </p:nvSpPr>
        <p:spPr/>
        <p:txBody>
          <a:bodyPr/>
          <a:lstStyle/>
          <a:p>
            <a:r>
              <a:rPr lang="en-IE" dirty="0" smtClean="0"/>
              <a:t>Processes developed for Software Development must be viewed in a real life situations</a:t>
            </a:r>
          </a:p>
          <a:p>
            <a:r>
              <a:rPr lang="en-US" dirty="0" smtClean="0"/>
              <a:t>…….. Specific industries</a:t>
            </a:r>
          </a:p>
          <a:p>
            <a:pPr lvl="1"/>
            <a:r>
              <a:rPr lang="en-IE" dirty="0" smtClean="0"/>
              <a:t>Regulated Environment</a:t>
            </a:r>
          </a:p>
          <a:p>
            <a:pPr lvl="2"/>
            <a:r>
              <a:rPr lang="en-IE" dirty="0" smtClean="0"/>
              <a:t>Health, Financial Services, Automotive etc</a:t>
            </a:r>
          </a:p>
          <a:p>
            <a:r>
              <a:rPr lang="en-IE" dirty="0" smtClean="0"/>
              <a:t>…….. Specific environments</a:t>
            </a:r>
          </a:p>
          <a:p>
            <a:pPr lvl="1"/>
            <a:r>
              <a:rPr lang="en-IE" dirty="0" smtClean="0"/>
              <a:t>Global Software Development, Services Development, Small to Medium Sized companies etc.</a:t>
            </a:r>
          </a:p>
          <a:p>
            <a:endParaRPr lang="en-GB" dirty="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GB"/>
              <a:t>References</a:t>
            </a:r>
          </a:p>
        </p:txBody>
      </p:sp>
      <p:sp>
        <p:nvSpPr>
          <p:cNvPr id="70659" name="Rectangle 3"/>
          <p:cNvSpPr>
            <a:spLocks noGrp="1" noChangeArrowheads="1"/>
          </p:cNvSpPr>
          <p:nvPr>
            <p:ph type="body" idx="1"/>
          </p:nvPr>
        </p:nvSpPr>
        <p:spPr>
          <a:xfrm>
            <a:off x="428596" y="1428736"/>
            <a:ext cx="8715404" cy="4525963"/>
          </a:xfrm>
        </p:spPr>
        <p:txBody>
          <a:bodyPr/>
          <a:lstStyle/>
          <a:p>
            <a:pPr algn="just"/>
            <a:r>
              <a:rPr lang="en-US" sz="1600" dirty="0" err="1" smtClean="0"/>
              <a:t>Paulk</a:t>
            </a:r>
            <a:r>
              <a:rPr lang="en-US" sz="1600" dirty="0"/>
              <a:t>, Mark C., Bill Curtis, Mary Beth </a:t>
            </a:r>
            <a:r>
              <a:rPr lang="en-US" sz="1600" dirty="0" err="1"/>
              <a:t>Chrissis</a:t>
            </a:r>
            <a:r>
              <a:rPr lang="en-US" sz="1600" dirty="0"/>
              <a:t> and Charles V. Weber, 1993, "The Capability Maturity Model for Software, Version 1.1", </a:t>
            </a:r>
            <a:r>
              <a:rPr lang="en-US" sz="1600" u="sng" dirty="0"/>
              <a:t>Technical Report SEI-93-TR-24</a:t>
            </a:r>
            <a:r>
              <a:rPr lang="en-US" sz="1600" dirty="0"/>
              <a:t>, Software Engineering Institute, Carnegie Mellon University, U.S.A</a:t>
            </a:r>
            <a:r>
              <a:rPr lang="en-US" sz="1600" dirty="0" smtClean="0"/>
              <a:t>.</a:t>
            </a:r>
          </a:p>
          <a:p>
            <a:r>
              <a:rPr lang="en-IE" sz="1600" dirty="0" smtClean="0"/>
              <a:t>Software Engineering Institute, CMMI Version 1.3, November 2010 </a:t>
            </a:r>
            <a:r>
              <a:rPr lang="en-IE" sz="1600" dirty="0" smtClean="0">
                <a:hlinkClick r:id="rId2"/>
              </a:rPr>
              <a:t>http://www.sei.cmu.edu/library/abstracts/reports/10tr033.cfm</a:t>
            </a:r>
            <a:r>
              <a:rPr lang="en-IE" sz="1600" dirty="0" smtClean="0"/>
              <a:t> </a:t>
            </a:r>
          </a:p>
          <a:p>
            <a:r>
              <a:rPr lang="en-US" sz="1600" dirty="0" smtClean="0"/>
              <a:t>Richardson, Ita, Valentine Casey, John Burton, Fergal McCaffery, Global Software Engineering: A Software Process Approach, in Collaborative Software Engineering, edited by </a:t>
            </a:r>
            <a:r>
              <a:rPr lang="en-US" sz="1600" dirty="0" err="1" smtClean="0"/>
              <a:t>Mistrík</a:t>
            </a:r>
            <a:r>
              <a:rPr lang="en-US" sz="1600" dirty="0" smtClean="0"/>
              <a:t>, I.; Grundy, J.; Hoek, A. van der; Whitehead, J., 2010, ISBN: 978-3-642-10293-6, pp35-56.</a:t>
            </a:r>
            <a:endParaRPr lang="en-IE" sz="1600" dirty="0" smtClean="0"/>
          </a:p>
          <a:p>
            <a:r>
              <a:rPr lang="en-US" sz="1600" dirty="0" smtClean="0"/>
              <a:t>Richardson, Ita, Ó </a:t>
            </a:r>
            <a:r>
              <a:rPr lang="en-US" sz="1600" dirty="0" err="1" smtClean="0"/>
              <a:t>hAodha</a:t>
            </a:r>
            <a:r>
              <a:rPr lang="en-US" sz="1600" dirty="0" smtClean="0"/>
              <a:t>, Mícheál (Eds.), Software Testing and Global Industry: Future Paradigms by Valentine Casey, Cambridge Scholars Publishing, 2008, ISBN: 97801-4438-0109-6.</a:t>
            </a:r>
            <a:endParaRPr lang="en-IE" sz="1600" b="1" dirty="0" smtClean="0"/>
          </a:p>
          <a:p>
            <a:r>
              <a:rPr lang="en-US" sz="1600" dirty="0" smtClean="0"/>
              <a:t>Shroff, Vispi, Louise Reid and Ita Richardson, A Theoretical Framework for Software Quality in the Healthcare and Medical Industry, European Systems and Software Process Improvement and Innovation Conference, </a:t>
            </a:r>
            <a:r>
              <a:rPr lang="en-US" sz="1600" dirty="0" err="1" smtClean="0"/>
              <a:t>EuroSPI</a:t>
            </a:r>
            <a:r>
              <a:rPr lang="en-US" sz="1600" dirty="0" smtClean="0"/>
              <a:t> 2011, 27-29th June 2011, Roskilde University, Roskilde (Copenhagen), Denmark.</a:t>
            </a:r>
            <a:endParaRPr lang="en-IE" sz="1600" dirty="0" smtClean="0"/>
          </a:p>
          <a:p>
            <a:r>
              <a:rPr lang="en-US" sz="1600" dirty="0" smtClean="0"/>
              <a:t>Mc Caffery, Fergal, John Burton and Ita Richardson, Risk Management Capability Model (RMCM) for the Development of Medical Device Software, Software Quality Journal, Volume 18, Issue 1 (2010), Page 81, DOI: 10.1007/s11219-009-9086-7.</a:t>
            </a:r>
          </a:p>
          <a:p>
            <a:pPr marL="342900" lvl="1" indent="-342900">
              <a:buSzTx/>
              <a:buFont typeface="Arial" charset="0"/>
              <a:buChar char="•"/>
            </a:pPr>
            <a:r>
              <a:rPr lang="en-US" sz="1600" dirty="0" err="1" smtClean="0">
                <a:cs typeface="ヒラギノ角ゴ Pro W3" charset="-128"/>
              </a:rPr>
              <a:t>Šmite</a:t>
            </a:r>
            <a:r>
              <a:rPr lang="en-IE" sz="1600" dirty="0" smtClean="0">
                <a:cs typeface="ヒラギノ角ゴ Pro W3" charset="-128"/>
              </a:rPr>
              <a:t>, Darja, PhD Thesis, </a:t>
            </a:r>
            <a:r>
              <a:rPr lang="lv-LV" sz="1600" dirty="0" smtClean="0">
                <a:cs typeface="ヒラギノ角ゴ Pro W3" charset="-128"/>
              </a:rPr>
              <a:t>R</a:t>
            </a:r>
            <a:r>
              <a:rPr lang="en-IE" sz="1600" dirty="0" err="1" smtClean="0">
                <a:cs typeface="ヒラギノ角ゴ Pro W3" charset="-128"/>
              </a:rPr>
              <a:t>iga</a:t>
            </a:r>
            <a:r>
              <a:rPr lang="en-IE" sz="1600" dirty="0" smtClean="0">
                <a:cs typeface="ヒラギノ角ゴ Pro W3" charset="-128"/>
              </a:rPr>
              <a:t> Information Technology Institute, University of Latvia, </a:t>
            </a:r>
            <a:r>
              <a:rPr lang="en-US" sz="1600" dirty="0" smtClean="0">
                <a:cs typeface="ヒラギノ角ゴ Pro W3" charset="-128"/>
              </a:rPr>
              <a:t>2007 </a:t>
            </a:r>
          </a:p>
          <a:p>
            <a:endParaRPr lang="en-IE" sz="1400" dirty="0" smtClean="0"/>
          </a:p>
          <a:p>
            <a:endParaRPr lang="en-IE" sz="1800" dirty="0" smtClean="0"/>
          </a:p>
          <a:p>
            <a:endParaRPr lang="en-IE" sz="1800" dirty="0" smtClean="0"/>
          </a:p>
          <a:p>
            <a:pPr algn="just"/>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928662" y="3500438"/>
            <a:ext cx="7467600" cy="571504"/>
          </a:xfrm>
        </p:spPr>
        <p:txBody>
          <a:bodyPr/>
          <a:lstStyle/>
          <a:p>
            <a:r>
              <a:rPr lang="en-GB" dirty="0" smtClean="0">
                <a:hlinkClick r:id="rId3"/>
              </a:rPr>
              <a:t>Ita.richardson@lero.ie</a:t>
            </a:r>
            <a:endParaRPr lang="en-GB" dirty="0"/>
          </a:p>
          <a:p>
            <a:endParaRPr lang="en-GB" dirty="0"/>
          </a:p>
          <a:p>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Lero_SiteReview_Theme">
  <a:themeElements>
    <a:clrScheme name="Custom 1">
      <a:dk1>
        <a:sysClr val="windowText" lastClr="000000"/>
      </a:dk1>
      <a:lt1>
        <a:sysClr val="window" lastClr="FFFFFF"/>
      </a:lt1>
      <a:dk2>
        <a:srgbClr val="1F497D"/>
      </a:dk2>
      <a:lt2>
        <a:srgbClr val="EEECE1"/>
      </a:lt2>
      <a:accent1>
        <a:srgbClr val="497E1A"/>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Lero_SiteReview_Theme.thmx</Template>
  <TotalTime>1334</TotalTime>
  <Words>1228</Words>
  <Application>Microsoft Macintosh PowerPoint</Application>
  <PresentationFormat>On-screen Show (4:3)</PresentationFormat>
  <Paragraphs>196</Paragraphs>
  <Slides>34</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6" baseType="lpstr">
      <vt:lpstr>Lero_SiteReview_Theme</vt:lpstr>
      <vt:lpstr>Bitmap Image</vt:lpstr>
      <vt:lpstr>Requirements Engineering – a Process viewpoint</vt:lpstr>
      <vt:lpstr>Software Process</vt:lpstr>
      <vt:lpstr>PowerPoint Presentation</vt:lpstr>
      <vt:lpstr>PowerPoint Presentation</vt:lpstr>
      <vt:lpstr>Software Process: Requirements</vt:lpstr>
      <vt:lpstr>CMMI  - Version 1.3</vt:lpstr>
      <vt:lpstr>RD and REQM</vt:lpstr>
      <vt:lpstr>Specific Industry Example:  Health Information Systems</vt:lpstr>
      <vt:lpstr>Healthcare software </vt:lpstr>
      <vt:lpstr>Importance for Consumers</vt:lpstr>
      <vt:lpstr>  </vt:lpstr>
      <vt:lpstr>Software Development</vt:lpstr>
      <vt:lpstr>Effect on Software Industry </vt:lpstr>
      <vt:lpstr>Capability Maturity  Model – Medical Device Software</vt:lpstr>
      <vt:lpstr>Regulations</vt:lpstr>
      <vt:lpstr>RD: SG1 Develop Customer Requirements</vt:lpstr>
      <vt:lpstr>RD: SG1 Checklist</vt:lpstr>
      <vt:lpstr>Risk Management</vt:lpstr>
      <vt:lpstr>Specific Industry Example:  Health Information Systems</vt:lpstr>
      <vt:lpstr>PowerPoint Presentation</vt:lpstr>
      <vt:lpstr>What happens in  Global Software Development? </vt:lpstr>
      <vt:lpstr>PowerPoint Presentation</vt:lpstr>
      <vt:lpstr>Implementing Global Software Development</vt:lpstr>
      <vt:lpstr>PowerPoint Presentation</vt:lpstr>
      <vt:lpstr>PowerPoint Presentation</vt:lpstr>
      <vt:lpstr>PowerPoint Presentation</vt:lpstr>
      <vt:lpstr>Collaboration Models</vt:lpstr>
      <vt:lpstr>Global Teaming Model</vt:lpstr>
      <vt:lpstr>Global Teaming Model</vt:lpstr>
      <vt:lpstr>Global Teaming Model</vt:lpstr>
      <vt:lpstr>PowerPoint Presentation</vt:lpstr>
      <vt:lpstr>RD and REQM</vt:lpstr>
      <vt:lpstr>References</vt:lpstr>
      <vt:lpstr>PowerPoint Presentation</vt:lpstr>
    </vt:vector>
  </TitlesOfParts>
  <Company>University of Limerick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Evolving Critical Systems</dc:title>
  <dc:creator>Ita.Richardson</dc:creator>
  <cp:lastModifiedBy>Antoinette Jordan</cp:lastModifiedBy>
  <cp:revision>97</cp:revision>
  <dcterms:created xsi:type="dcterms:W3CDTF">2010-11-05T14:34:45Z</dcterms:created>
  <dcterms:modified xsi:type="dcterms:W3CDTF">2012-09-10T15:02:07Z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0x010100844512327B69A74F9B4EDCBD94898C0B</vt:lpwstr>
  </property>
</Properties>
</file>